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146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7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0732E0-48B5-487D-B35E-02CCB9D5C1C5}" type="datetimeFigureOut">
              <a:rPr lang="ru-RU"/>
              <a:pPr>
                <a:defRPr/>
              </a:pPr>
              <a:t>18.06.2010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C906B4B-6887-48C5-8F0C-2B353AE450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C28A2-43C9-4978-BAB4-EF2585720E0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132677-4D66-42F5-AAB1-4136B79B84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ABD074-1763-442C-A319-31ADC00D46C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1CDD3-0B2D-4FA3-83A9-CFA44EE51089}" type="datetimeFigureOut">
              <a:rPr lang="ru-RU"/>
              <a:pPr>
                <a:defRPr/>
              </a:pPr>
              <a:t>18.06.2010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E8752-9459-41CD-9E45-0E4F136EBA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54A33-F392-42DF-B4A1-B06EDEF66713}" type="datetimeFigureOut">
              <a:rPr lang="ru-RU"/>
              <a:pPr>
                <a:defRPr/>
              </a:pPr>
              <a:t>18.06.2010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04EBB-5374-4F67-9363-9CCB213E52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BF3EE-14B5-487E-8D70-45594CA1B2D4}" type="datetimeFigureOut">
              <a:rPr lang="ru-RU"/>
              <a:pPr>
                <a:defRPr/>
              </a:pPr>
              <a:t>18.06.2010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0FF67-7F01-443F-9A10-BE14356D2A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2731E-022D-4BDE-84AD-B878D3386BCD}" type="datetimeFigureOut">
              <a:rPr lang="ru-RU"/>
              <a:pPr>
                <a:defRPr/>
              </a:pPr>
              <a:t>18.06.2010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E9C0A-C8EB-49E4-9685-385512B3C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6435F-1284-48FB-97CB-74D6024A5937}" type="datetimeFigureOut">
              <a:rPr lang="ru-RU"/>
              <a:pPr>
                <a:defRPr/>
              </a:pPr>
              <a:t>18.06.2010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6A975-ACBF-415D-A996-FA728441E7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D22E1-CDF0-4DD7-BA22-95028C62558C}" type="datetimeFigureOut">
              <a:rPr lang="ru-RU"/>
              <a:pPr>
                <a:defRPr/>
              </a:pPr>
              <a:t>18.06.2010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0F3E2-BAF4-4972-9E63-CAE963B176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22FB0-5457-4363-BEF5-80E3FB4C7371}" type="datetimeFigureOut">
              <a:rPr lang="ru-RU"/>
              <a:pPr>
                <a:defRPr/>
              </a:pPr>
              <a:t>18.06.2010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40E5A-C9CE-4E37-B72F-0E6584C871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491DD-D24E-4D2B-847F-974ABA710AEE}" type="datetimeFigureOut">
              <a:rPr lang="ru-RU"/>
              <a:pPr>
                <a:defRPr/>
              </a:pPr>
              <a:t>18.06.2010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96393-48A5-477D-8E5B-396A2514C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987BA-770B-4AAF-AABF-CE1F5E6F520F}" type="datetimeFigureOut">
              <a:rPr lang="ru-RU"/>
              <a:pPr>
                <a:defRPr/>
              </a:pPr>
              <a:t>18.06.2010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97166-7E41-4CC9-B475-10872AF8E4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8A68C-10EC-4657-9D38-89F24BA86B23}" type="datetimeFigureOut">
              <a:rPr lang="ru-RU"/>
              <a:pPr>
                <a:defRPr/>
              </a:pPr>
              <a:t>18.06.2010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A0D3C-6A4C-41B8-9239-E3D3EDAD8A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20943-4AF2-4BAE-AD60-9FE6230DF783}" type="datetimeFigureOut">
              <a:rPr lang="ru-RU"/>
              <a:pPr>
                <a:defRPr/>
              </a:pPr>
              <a:t>18.06.2010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1F6AB-FE7F-4264-B187-5F13B3BA5D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3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924690-6DB5-4485-A267-F957CBEDD40C}" type="datetimeFigureOut">
              <a:rPr lang="ru-RU"/>
              <a:pPr>
                <a:defRPr/>
              </a:pPr>
              <a:t>18.06.2010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7E598E-D640-492E-A659-9BD16D5CC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Documents and Settings\Vova\Мои документы\Мои рисунки\Эмблема кгу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147888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2025650" y="0"/>
            <a:ext cx="7215188" cy="1470025"/>
          </a:xfrm>
        </p:spPr>
        <p:txBody>
          <a:bodyPr/>
          <a:lstStyle/>
          <a:p>
            <a:pPr eaLnBrk="1" hangingPunct="1"/>
            <a:r>
              <a:rPr lang="ru-RU" sz="2400" smtClean="0"/>
              <a:t>ГОСУДАРСТВЕННОЕ ОБРАЗОВАТЕЛЬНОЕ УЧРЕЖДЕНИЕ ВЫСШЕГО ПРОФЕССИОНАЛЬНОГО ОБРАЗОВАНИЯ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919288" y="1082675"/>
            <a:ext cx="7429500" cy="898525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latin typeface="+mj-lt"/>
                <a:ea typeface="+mj-ea"/>
                <a:cs typeface="+mj-cs"/>
              </a:rPr>
              <a:t>«Курский государственный университет»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571625" y="1857375"/>
            <a:ext cx="7772400" cy="898525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i="1" dirty="0">
                <a:latin typeface="+mj-lt"/>
                <a:ea typeface="+mj-ea"/>
                <a:cs typeface="+mj-cs"/>
              </a:rPr>
              <a:t>кафедра психологии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85750" y="3571875"/>
            <a:ext cx="8643938" cy="200025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i="1" dirty="0">
                <a:latin typeface="+mj-lt"/>
                <a:ea typeface="+mj-ea"/>
                <a:cs typeface="+mj-cs"/>
              </a:rPr>
              <a:t>Влияние международного молодежного форума «Славянское содружество-2009» на личностное развитие его участников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/>
          </p:nvPr>
        </p:nvSpPr>
        <p:spPr>
          <a:xfrm>
            <a:off x="142875" y="214313"/>
            <a:ext cx="8715375" cy="1470025"/>
          </a:xfrm>
        </p:spPr>
        <p:txBody>
          <a:bodyPr/>
          <a:lstStyle/>
          <a:p>
            <a:pPr eaLnBrk="1" hangingPunct="1"/>
            <a:r>
              <a:rPr lang="ru-RU" b="1" smtClean="0"/>
              <a:t>Разрушительные для личности условия:</a:t>
            </a:r>
          </a:p>
        </p:txBody>
      </p:sp>
      <p:sp>
        <p:nvSpPr>
          <p:cNvPr id="1638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313" y="2071688"/>
            <a:ext cx="6400800" cy="42862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ru-RU" smtClean="0">
                <a:solidFill>
                  <a:schemeClr val="tx1"/>
                </a:solidFill>
              </a:rPr>
              <a:t>дикий капитализм;</a:t>
            </a:r>
          </a:p>
          <a:p>
            <a:pPr eaLnBrk="1" hangingPunct="1">
              <a:lnSpc>
                <a:spcPct val="150000"/>
              </a:lnSpc>
            </a:pPr>
            <a:r>
              <a:rPr lang="ru-RU" smtClean="0">
                <a:solidFill>
                  <a:schemeClr val="tx1"/>
                </a:solidFill>
              </a:rPr>
              <a:t>желтая пресса,</a:t>
            </a:r>
          </a:p>
          <a:p>
            <a:pPr eaLnBrk="1" hangingPunct="1">
              <a:lnSpc>
                <a:spcPct val="150000"/>
              </a:lnSpc>
            </a:pPr>
            <a:r>
              <a:rPr lang="ru-RU" smtClean="0">
                <a:solidFill>
                  <a:schemeClr val="tx1"/>
                </a:solidFill>
              </a:rPr>
              <a:t>религиозные секты;</a:t>
            </a:r>
          </a:p>
          <a:p>
            <a:pPr eaLnBrk="1" hangingPunct="1">
              <a:lnSpc>
                <a:spcPct val="150000"/>
              </a:lnSpc>
            </a:pPr>
            <a:r>
              <a:rPr lang="ru-RU" smtClean="0">
                <a:solidFill>
                  <a:schemeClr val="tx1"/>
                </a:solidFill>
              </a:rPr>
              <a:t>криминализация общества и мн.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3" y="500063"/>
            <a:ext cx="8143875" cy="6000750"/>
          </a:xfrm>
        </p:spPr>
        <p:txBody>
          <a:bodyPr rtlCol="0">
            <a:normAutofit fontScale="85000" lnSpcReduction="10000"/>
          </a:bodyPr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b="1" dirty="0" smtClean="0">
                <a:solidFill>
                  <a:schemeClr val="tx1"/>
                </a:solidFill>
              </a:rPr>
              <a:t>«Социальный оазис» </a:t>
            </a:r>
            <a:r>
              <a:rPr lang="ru-RU" dirty="0" smtClean="0">
                <a:solidFill>
                  <a:schemeClr val="tx1"/>
                </a:solidFill>
              </a:rPr>
              <a:t>- социум, отличающийся от обычной среды более высокими по содержанию и интенсивности характеристиками совместной деятельности и общения, эмоционально и интеллектуально насыщенной атмосферой сотрудничества и созидания. В такой среде наиболее полно актуализируются и межличностные, и межгрупповые механизмы успешного саморазвития личности и групп.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/>
          </p:nvPr>
        </p:nvSpPr>
        <p:spPr>
          <a:xfrm>
            <a:off x="142875" y="214313"/>
            <a:ext cx="8715375" cy="1470025"/>
          </a:xfrm>
        </p:spPr>
        <p:txBody>
          <a:bodyPr/>
          <a:lstStyle/>
          <a:p>
            <a:pPr eaLnBrk="1" hangingPunct="1"/>
            <a:r>
              <a:rPr lang="ru-RU" b="1" smtClean="0"/>
              <a:t>Критерии развивающей социальной среды:</a:t>
            </a:r>
          </a:p>
        </p:txBody>
      </p:sp>
      <p:sp>
        <p:nvSpPr>
          <p:cNvPr id="1843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75" y="2071688"/>
            <a:ext cx="7858125" cy="4071937"/>
          </a:xfrm>
        </p:spPr>
        <p:txBody>
          <a:bodyPr/>
          <a:lstStyle/>
          <a:p>
            <a:pPr marL="514350" indent="-514350" algn="just" eaLnBrk="1" hangingPunct="1">
              <a:buFont typeface="Arial" charset="0"/>
              <a:buAutoNum type="arabicPeriod"/>
            </a:pPr>
            <a:r>
              <a:rPr lang="ru-RU" sz="2200" smtClean="0">
                <a:solidFill>
                  <a:schemeClr val="tx1"/>
                </a:solidFill>
              </a:rPr>
              <a:t>Формирование духовной культуры молодежного социума</a:t>
            </a:r>
          </a:p>
          <a:p>
            <a:pPr marL="514350" indent="-514350" algn="just" eaLnBrk="1" hangingPunct="1">
              <a:buFont typeface="Arial" charset="0"/>
              <a:buAutoNum type="arabicPeriod"/>
            </a:pPr>
            <a:r>
              <a:rPr lang="ru-RU" sz="2200" smtClean="0">
                <a:solidFill>
                  <a:schemeClr val="tx1"/>
                </a:solidFill>
              </a:rPr>
              <a:t>Функциональное включение педагогов в совместную деятельность</a:t>
            </a:r>
          </a:p>
          <a:p>
            <a:pPr marL="514350" indent="-514350" algn="just" eaLnBrk="1" hangingPunct="1">
              <a:buFont typeface="Arial" charset="0"/>
              <a:buAutoNum type="arabicPeriod"/>
            </a:pPr>
            <a:r>
              <a:rPr lang="ru-RU" sz="2200" smtClean="0">
                <a:solidFill>
                  <a:schemeClr val="tx1"/>
                </a:solidFill>
              </a:rPr>
              <a:t>Включение участников в высокоорганизованную общность</a:t>
            </a:r>
          </a:p>
          <a:p>
            <a:pPr marL="514350" indent="-514350" algn="just" eaLnBrk="1" hangingPunct="1">
              <a:buFont typeface="Arial" charset="0"/>
              <a:buAutoNum type="arabicPeriod"/>
            </a:pPr>
            <a:r>
              <a:rPr lang="ru-RU" sz="2200" smtClean="0">
                <a:solidFill>
                  <a:schemeClr val="tx1"/>
                </a:solidFill>
              </a:rPr>
              <a:t>Демократическое внедрение организационного порядка</a:t>
            </a:r>
          </a:p>
          <a:p>
            <a:pPr marL="514350" indent="-514350" algn="just" eaLnBrk="1" hangingPunct="1">
              <a:buFont typeface="Arial" charset="0"/>
              <a:buAutoNum type="arabicPeriod"/>
            </a:pPr>
            <a:r>
              <a:rPr lang="ru-RU" sz="2200" smtClean="0">
                <a:solidFill>
                  <a:schemeClr val="tx1"/>
                </a:solidFill>
              </a:rPr>
              <a:t>Общая пространственная организация коллективных действий</a:t>
            </a:r>
          </a:p>
          <a:p>
            <a:pPr marL="514350" indent="-514350" algn="just" eaLnBrk="1" hangingPunct="1">
              <a:buFont typeface="Arial" charset="0"/>
              <a:buAutoNum type="arabicPeriod"/>
            </a:pPr>
            <a:r>
              <a:rPr lang="ru-RU" sz="2200" smtClean="0">
                <a:solidFill>
                  <a:schemeClr val="tx1"/>
                </a:solidFill>
              </a:rPr>
              <a:t>Социальное, духовное и предметное обогащение деятельности</a:t>
            </a:r>
          </a:p>
          <a:p>
            <a:pPr marL="514350" indent="-514350" algn="just" eaLnBrk="1" hangingPunct="1">
              <a:buFont typeface="Arial" charset="0"/>
              <a:buAutoNum type="arabicPeriod"/>
            </a:pPr>
            <a:r>
              <a:rPr lang="ru-RU" sz="2200" smtClean="0">
                <a:solidFill>
                  <a:schemeClr val="tx1"/>
                </a:solidFill>
              </a:rPr>
              <a:t>Интенсификация интеллектуальных, эмоциональных и поведенческих компонентов совместной деятельности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/>
          </p:nvPr>
        </p:nvSpPr>
        <p:spPr>
          <a:xfrm>
            <a:off x="214313" y="214313"/>
            <a:ext cx="8715375" cy="928687"/>
          </a:xfrm>
        </p:spPr>
        <p:txBody>
          <a:bodyPr/>
          <a:lstStyle/>
          <a:p>
            <a:pPr eaLnBrk="1" hangingPunct="1"/>
            <a:r>
              <a:rPr lang="ru-RU" b="1" smtClean="0"/>
              <a:t>Результаты исследования:</a:t>
            </a:r>
          </a:p>
        </p:txBody>
      </p:sp>
      <p:sp>
        <p:nvSpPr>
          <p:cNvPr id="1945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8" y="1357313"/>
            <a:ext cx="8358187" cy="5072062"/>
          </a:xfrm>
        </p:spPr>
        <p:txBody>
          <a:bodyPr/>
          <a:lstStyle/>
          <a:p>
            <a:pPr marL="514350" indent="-514350" algn="just" eaLnBrk="1" hangingPunct="1"/>
            <a:r>
              <a:rPr lang="ru-RU" sz="2400" b="1" smtClean="0">
                <a:solidFill>
                  <a:schemeClr val="tx1"/>
                </a:solidFill>
              </a:rPr>
              <a:t>1. «Нормально жить мне мешает…»:</a:t>
            </a:r>
          </a:p>
          <a:p>
            <a:pPr marL="514350" indent="-514350" algn="just" eaLnBrk="1" hangingPunct="1"/>
            <a:r>
              <a:rPr lang="ru-RU" sz="2400" smtClean="0">
                <a:solidFill>
                  <a:schemeClr val="tx1"/>
                </a:solidFill>
              </a:rPr>
              <a:t>	57% - «Ничего»</a:t>
            </a:r>
          </a:p>
          <a:p>
            <a:pPr marL="514350" indent="-514350" algn="just" eaLnBrk="1" hangingPunct="1"/>
            <a:r>
              <a:rPr lang="ru-RU" sz="2400" smtClean="0">
                <a:solidFill>
                  <a:schemeClr val="tx1"/>
                </a:solidFill>
              </a:rPr>
              <a:t>	20% - собственные качества – «лень», «самоедство» и т.д.</a:t>
            </a:r>
          </a:p>
          <a:p>
            <a:pPr marL="514350" indent="-514350" algn="just" eaLnBrk="1" hangingPunct="1"/>
            <a:r>
              <a:rPr lang="ru-RU" sz="2400" b="1" smtClean="0">
                <a:solidFill>
                  <a:schemeClr val="tx1"/>
                </a:solidFill>
              </a:rPr>
              <a:t>2. «Я больше всего горжусь…»:</a:t>
            </a:r>
          </a:p>
          <a:p>
            <a:pPr marL="514350" indent="-514350" algn="just" eaLnBrk="1" hangingPunct="1"/>
            <a:r>
              <a:rPr lang="ru-RU" sz="2400" smtClean="0">
                <a:solidFill>
                  <a:schemeClr val="tx1"/>
                </a:solidFill>
              </a:rPr>
              <a:t>	40% - «Родиной», «Культурой» и др. </a:t>
            </a:r>
          </a:p>
          <a:p>
            <a:pPr marL="514350" indent="-514350" algn="just" eaLnBrk="1" hangingPunct="1"/>
            <a:r>
              <a:rPr lang="ru-RU" sz="2400" smtClean="0">
                <a:solidFill>
                  <a:schemeClr val="tx1"/>
                </a:solidFill>
              </a:rPr>
              <a:t>	17% - близкими людьми (семьей, родителями и т.п.)</a:t>
            </a:r>
          </a:p>
          <a:p>
            <a:pPr marL="514350" indent="-514350" algn="just" eaLnBrk="1" hangingPunct="1"/>
            <a:r>
              <a:rPr lang="ru-RU" sz="2400" b="1" smtClean="0">
                <a:solidFill>
                  <a:schemeClr val="tx1"/>
                </a:solidFill>
              </a:rPr>
              <a:t>3. Современное время </a:t>
            </a:r>
            <a:r>
              <a:rPr lang="ru-RU" sz="2400" smtClean="0">
                <a:solidFill>
                  <a:schemeClr val="tx1"/>
                </a:solidFill>
              </a:rPr>
              <a:t>нравится 100%</a:t>
            </a:r>
          </a:p>
          <a:p>
            <a:pPr marL="514350" indent="-514350" algn="just" eaLnBrk="1" hangingPunct="1"/>
            <a:r>
              <a:rPr lang="ru-RU" sz="2400" smtClean="0">
                <a:solidFill>
                  <a:schemeClr val="tx1"/>
                </a:solidFill>
              </a:rPr>
              <a:t>	68% - большие возможности</a:t>
            </a:r>
          </a:p>
          <a:p>
            <a:pPr marL="514350" indent="-514350" algn="just" eaLnBrk="1" hangingPunct="1"/>
            <a:r>
              <a:rPr lang="ru-RU" sz="2400" smtClean="0">
                <a:solidFill>
                  <a:schemeClr val="tx1"/>
                </a:solidFill>
              </a:rPr>
              <a:t>	22% - современные технологии</a:t>
            </a:r>
          </a:p>
          <a:p>
            <a:pPr marL="514350" indent="-514350" algn="just" eaLnBrk="1" hangingPunct="1"/>
            <a:r>
              <a:rPr lang="ru-RU" sz="2400" b="1" smtClean="0">
                <a:solidFill>
                  <a:schemeClr val="tx1"/>
                </a:solidFill>
              </a:rPr>
              <a:t>4. «Мой город замечателен тем, что…»</a:t>
            </a:r>
            <a:r>
              <a:rPr lang="ru-RU" sz="2400" smtClean="0">
                <a:solidFill>
                  <a:schemeClr val="tx1"/>
                </a:solidFill>
              </a:rPr>
              <a:t> - 100% положительное отношение</a:t>
            </a:r>
            <a:endParaRPr lang="ru-RU" sz="2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ctrTitle"/>
          </p:nvPr>
        </p:nvSpPr>
        <p:spPr>
          <a:xfrm>
            <a:off x="214313" y="285750"/>
            <a:ext cx="8643937" cy="5286375"/>
          </a:xfrm>
        </p:spPr>
        <p:txBody>
          <a:bodyPr/>
          <a:lstStyle/>
          <a:p>
            <a:pPr algn="just" eaLnBrk="1" hangingPunct="1"/>
            <a:r>
              <a:rPr lang="ru-RU" sz="4000" b="1" i="1" smtClean="0"/>
              <a:t>Отсроченный эффект -  </a:t>
            </a:r>
            <a:r>
              <a:rPr lang="ru-RU" sz="4000" smtClean="0"/>
              <a:t>приобретенные в одной социальной среде личностные качества, умения и навыки, а также «открытые» способности проявляются и в другой социальной среде.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ctrTitle"/>
          </p:nvPr>
        </p:nvSpPr>
        <p:spPr>
          <a:xfrm>
            <a:off x="685800" y="1500188"/>
            <a:ext cx="7772400" cy="3357562"/>
          </a:xfrm>
        </p:spPr>
        <p:txBody>
          <a:bodyPr/>
          <a:lstStyle/>
          <a:p>
            <a:pPr eaLnBrk="1" hangingPunct="1"/>
            <a:r>
              <a:rPr lang="ru-RU" sz="6000" b="1" i="1" smtClean="0"/>
              <a:t>Спасибо за внимание!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54</TotalTime>
  <Words>203</Words>
  <Application>Microsoft Office PowerPoint</Application>
  <PresentationFormat>Экран (4:3)</PresentationFormat>
  <Paragraphs>34</Paragraphs>
  <Slides>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ГОСУДАРСТВЕННОЕ ОБРАЗОВАТЕЛЬНОЕ УЧРЕЖДЕНИЕ ВЫСШЕГО ПРОФЕССИОНАЛЬНОГО ОБРАЗОВАНИЯ</vt:lpstr>
      <vt:lpstr>Разрушительные для личности условия:</vt:lpstr>
      <vt:lpstr>Слайд 3</vt:lpstr>
      <vt:lpstr>Критерии развивающей социальной среды:</vt:lpstr>
      <vt:lpstr>Результаты исследования:</vt:lpstr>
      <vt:lpstr>Отсроченный эффект -  приобретенные в одной социальной среде личностные качества, умения и навыки, а также «открытые» способности проявляются и в другой социальной среде.</vt:lpstr>
      <vt:lpstr>Спасибо за внимание!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ОБРАЗОВАТЕЛЬНОЕ УЧРНЖДЕНИЕ ВЫСШЕГО ПРОФЕССИОНАЛЬНОГО ОБРАЗОВАНИЯ</dc:title>
  <dc:creator>Vova</dc:creator>
  <cp:lastModifiedBy>Conference</cp:lastModifiedBy>
  <cp:revision>8</cp:revision>
  <dcterms:created xsi:type="dcterms:W3CDTF">2010-06-13T11:00:34Z</dcterms:created>
  <dcterms:modified xsi:type="dcterms:W3CDTF">2010-06-18T07:29:16Z</dcterms:modified>
</cp:coreProperties>
</file>