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2"/>
  </p:notesMasterIdLst>
  <p:sldIdLst>
    <p:sldId id="256" r:id="rId2"/>
    <p:sldId id="257" r:id="rId3"/>
    <p:sldId id="258" r:id="rId4"/>
    <p:sldId id="314" r:id="rId5"/>
    <p:sldId id="318" r:id="rId6"/>
    <p:sldId id="316" r:id="rId7"/>
    <p:sldId id="259" r:id="rId8"/>
    <p:sldId id="260" r:id="rId9"/>
    <p:sldId id="263" r:id="rId10"/>
    <p:sldId id="261" r:id="rId11"/>
    <p:sldId id="270" r:id="rId12"/>
    <p:sldId id="277" r:id="rId13"/>
    <p:sldId id="272" r:id="rId14"/>
    <p:sldId id="275" r:id="rId15"/>
    <p:sldId id="276" r:id="rId16"/>
    <p:sldId id="281" r:id="rId17"/>
    <p:sldId id="283" r:id="rId18"/>
    <p:sldId id="330" r:id="rId19"/>
    <p:sldId id="326" r:id="rId20"/>
    <p:sldId id="284" r:id="rId21"/>
    <p:sldId id="285" r:id="rId22"/>
    <p:sldId id="322" r:id="rId23"/>
    <p:sldId id="295" r:id="rId24"/>
    <p:sldId id="296" r:id="rId25"/>
    <p:sldId id="286" r:id="rId26"/>
    <p:sldId id="287" r:id="rId27"/>
    <p:sldId id="288" r:id="rId28"/>
    <p:sldId id="309" r:id="rId29"/>
    <p:sldId id="320" r:id="rId30"/>
    <p:sldId id="321" r:id="rId31"/>
    <p:sldId id="291" r:id="rId32"/>
    <p:sldId id="292" r:id="rId33"/>
    <p:sldId id="310" r:id="rId34"/>
    <p:sldId id="323" r:id="rId35"/>
    <p:sldId id="324" r:id="rId36"/>
    <p:sldId id="325" r:id="rId37"/>
    <p:sldId id="297" r:id="rId38"/>
    <p:sldId id="299" r:id="rId39"/>
    <p:sldId id="300" r:id="rId40"/>
    <p:sldId id="301" r:id="rId41"/>
    <p:sldId id="302" r:id="rId42"/>
    <p:sldId id="303" r:id="rId43"/>
    <p:sldId id="304" r:id="rId44"/>
    <p:sldId id="319" r:id="rId45"/>
    <p:sldId id="305" r:id="rId46"/>
    <p:sldId id="306" r:id="rId47"/>
    <p:sldId id="327" r:id="rId48"/>
    <p:sldId id="328" r:id="rId49"/>
    <p:sldId id="329" r:id="rId50"/>
    <p:sldId id="313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9900"/>
    <a:srgbClr val="FF5050"/>
    <a:srgbClr val="FF3300"/>
    <a:srgbClr val="FFFFFF"/>
    <a:srgbClr val="073259"/>
    <a:srgbClr val="07345D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24" autoAdjust="0"/>
    <p:restoredTop sz="92500" autoAdjust="0"/>
  </p:normalViewPr>
  <p:slideViewPr>
    <p:cSldViewPr>
      <p:cViewPr varScale="1">
        <p:scale>
          <a:sx n="73" d="100"/>
          <a:sy n="73" d="100"/>
        </p:scale>
        <p:origin x="-10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52;&#1086;&#1080;%20&#1076;&#1086;&#1082;&#1091;&#1084;&#1077;&#1085;&#1090;&#1099;\&#1087;&#1088;&#1072;&#1074;&#1086;&#1074;&#1072;&#1103;%20&#1089;&#1086;&#1094;&#1080;&#1072;&#1083;&#1080;&#1079;&#1072;&#1094;&#1080;&#1103;%20&#1080;&#1085;%20&#1089;&#1090;&#1091;&#1076;&#1077;&#1085;&#1090;&#1086;&#1074;\&#1040;&#1085;&#1076;&#1088;&#1077;&#1102;%20&#1052;&#1072;&#1088;&#1082;&#1089;&#1086;&#1074;&#1080;&#1095;&#1091;\&#1051;&#1080;&#1089;&#1090;%20Microsoft%20Office%20Exce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9;&#1076;&#1072;&#1105;&#1084;&#1089;&#1103;\&#1044;&#1080;&#1072;&#1075;&#1088;&#1072;&#1084;&#1084;&#1099;%20&#1076;&#1083;&#1103;%20&#1087;&#1088;&#1077;&#1079;&#1077;&#1085;&#1090;&#1072;&#1094;&#1080;&#1080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87;&#1088;&#1072;&#1074;&#1086;&#1074;&#1072;&#1103;%20&#1089;&#1086;&#1094;&#1080;&#1072;&#1083;&#1080;&#1079;&#1072;&#1094;&#1080;&#1103;%20&#1080;&#1085;%20&#1089;&#1090;&#1091;&#1076;&#1077;&#1085;&#1090;&#1086;&#1074;\&#1040;&#1085;&#1076;&#1088;&#1077;&#1102;%20&#1052;&#1072;&#1088;&#1082;&#1089;&#1086;&#1074;&#1080;&#1095;&#1091;\&#1051;&#1080;&#1089;&#1090;%20Microsoft%20Office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87;&#1088;&#1072;&#1074;&#1086;&#1074;&#1072;&#1103;%20&#1089;&#1086;&#1094;&#1080;&#1072;&#1083;&#1080;&#1079;&#1072;&#1094;&#1080;&#1103;%20&#1080;&#1085;%20&#1089;&#1090;&#1091;&#1076;&#1077;&#1085;&#1090;&#1086;&#1074;\&#1040;&#1085;&#1076;&#1088;&#1077;&#1102;%20&#1052;&#1072;&#1088;&#1082;&#1089;&#1086;&#1074;&#1080;&#1095;&#1091;\&#1051;&#1080;&#1089;&#1090;%20Microsoft%20Office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87;&#1088;&#1072;&#1074;&#1086;&#1074;&#1072;&#1103;%20&#1089;&#1086;&#1094;&#1080;&#1072;&#1083;&#1080;&#1079;&#1072;&#1094;&#1080;&#1103;%20&#1080;&#1085;%20&#1089;&#1090;&#1091;&#1076;&#1077;&#1085;&#1090;&#1086;&#1074;\&#1040;&#1085;&#1076;&#1088;&#1077;&#1102;%20&#1052;&#1072;&#1088;&#1082;&#1089;&#1086;&#1074;&#1080;&#1095;&#1091;\&#1051;&#1080;&#1089;&#1090;%20Microsoft%20Office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2;&#1088;&#1080;&#1089;&#1072;%20&#1040;&#1083;&#1077;&#1082;&#1089;&#1077;&#1074;&#1085;&#1072;\Desktop\&#1080;&#1085;&#1086;&#1084;&#1090;&#1088;&#1072;&#1085;&#1085;&#1099;&#1077;%20&#1089;&#1090;&#1091;&#1076;&#1077;&#1085;&#1090;&#1099;\&#1044;&#1080;&#1072;&#1075;&#1088;&#1072;&#1084;&#1084;&#1099;%20&#1076;&#1083;&#1103;%20&#1087;&#1088;&#1077;&#1079;&#1077;&#1085;&#1090;&#1072;&#1094;&#108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6684773099014824"/>
          <c:y val="8.4223895926053047E-2"/>
          <c:w val="0.8324881128989311"/>
          <c:h val="0.75015245920346962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009900"/>
              </a:solidFill>
            </c:spPr>
          </c:dPt>
          <c:dLbls>
            <c:dLbl>
              <c:idx val="0"/>
              <c:showVal val="1"/>
            </c:dLbl>
            <c:dLbl>
              <c:idx val="1"/>
              <c:showVal val="1"/>
            </c:dLbl>
            <c:delete val="1"/>
          </c:dLbls>
          <c:cat>
            <c:strRef>
              <c:f>Лист2!$A$1:$B$1</c:f>
              <c:strCache>
                <c:ptCount val="2"/>
                <c:pt idx="0">
                  <c:v>Дальнее зарубежье</c:v>
                </c:pt>
                <c:pt idx="1">
                  <c:v>СНГ</c:v>
                </c:pt>
              </c:strCache>
            </c:strRef>
          </c:cat>
          <c:val>
            <c:numRef>
              <c:f>Лист1!$A$2:$B$2</c:f>
              <c:numCache>
                <c:formatCode>General</c:formatCode>
                <c:ptCount val="2"/>
                <c:pt idx="0">
                  <c:v>60</c:v>
                </c:pt>
                <c:pt idx="1">
                  <c:v>49</c:v>
                </c:pt>
              </c:numCache>
            </c:numRef>
          </c:val>
        </c:ser>
      </c:pie3DChart>
    </c:plotArea>
    <c:legend>
      <c:legendPos val="b"/>
      <c:txPr>
        <a:bodyPr/>
        <a:lstStyle/>
        <a:p>
          <a:pPr>
            <a:defRPr sz="2800">
              <a:latin typeface="Constantia" pitchFamily="18" charset="0"/>
            </a:defRPr>
          </a:pPr>
          <a:endParaRPr lang="ru-RU"/>
        </a:p>
      </c:txPr>
    </c:legend>
    <c:plotVisOnly val="1"/>
  </c:chart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Количество иностранных студентов, знакомившихся с ФЗ "О правовом положении иностранных граждан в Росиийской Федерации" </a:t>
            </a:r>
          </a:p>
        </c:rich>
      </c:tx>
      <c:layout>
        <c:manualLayout>
          <c:xMode val="edge"/>
          <c:yMode val="edge"/>
          <c:x val="0.11345655769250726"/>
          <c:y val="1.574803149606309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197E-4"/>
          <c:y val="0.35184967036600845"/>
          <c:w val="0.71947035022207462"/>
          <c:h val="0.59794118254903172"/>
        </c:manualLayout>
      </c:layout>
      <c:pie3DChart>
        <c:varyColors val="1"/>
        <c:ser>
          <c:idx val="0"/>
          <c:order val="0"/>
          <c:spPr>
            <a:solidFill>
              <a:srgbClr val="C00000"/>
            </a:solidFill>
          </c:spPr>
          <c:explosion val="10"/>
          <c:dPt>
            <c:idx val="0"/>
            <c:explosion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0.1028527444637452"/>
                  <c:y val="-0.21204269741872844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Лист6!$A$1:$B$1</c:f>
              <c:strCache>
                <c:ptCount val="2"/>
                <c:pt idx="0">
                  <c:v>Знакомились</c:v>
                </c:pt>
                <c:pt idx="1">
                  <c:v>Не знакомились</c:v>
                </c:pt>
              </c:strCache>
            </c:strRef>
          </c:cat>
          <c:val>
            <c:numRef>
              <c:f>Лист6!$A$2:$B$2</c:f>
              <c:numCache>
                <c:formatCode>General</c:formatCode>
                <c:ptCount val="2"/>
                <c:pt idx="0">
                  <c:v>5</c:v>
                </c:pt>
                <c:pt idx="1">
                  <c:v>56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4487634224058"/>
          <c:y val="0.51299667266001481"/>
          <c:w val="0.29303127069486312"/>
          <c:h val="0.30678667816699634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Проблемы интересующие иностранных студентов</a:t>
            </a:r>
          </a:p>
        </c:rich>
      </c:tx>
    </c:title>
    <c:plotArea>
      <c:layout>
        <c:manualLayout>
          <c:layoutTarget val="inner"/>
          <c:xMode val="edge"/>
          <c:yMode val="edge"/>
          <c:x val="2.5292443707694432E-2"/>
          <c:y val="0.12948217423864888"/>
          <c:w val="0.83011700511120257"/>
          <c:h val="0.29943855341164438"/>
        </c:manualLayout>
      </c:layout>
      <c:barChart>
        <c:barDir val="col"/>
        <c:grouping val="clustered"/>
        <c:ser>
          <c:idx val="0"/>
          <c:order val="0"/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00206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Pt>
            <c:idx val="6"/>
            <c:spPr>
              <a:solidFill>
                <a:schemeClr val="tx1"/>
              </a:solidFill>
            </c:spPr>
          </c:dPt>
          <c:dPt>
            <c:idx val="7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val>
            <c:numRef>
              <c:f>Лист7!$A$2:$H$2</c:f>
              <c:numCache>
                <c:formatCode>0.00%</c:formatCode>
                <c:ptCount val="8"/>
                <c:pt idx="0">
                  <c:v>0.67000000000000204</c:v>
                </c:pt>
                <c:pt idx="1">
                  <c:v>0.70000000000000062</c:v>
                </c:pt>
                <c:pt idx="2">
                  <c:v>0.70000000000000062</c:v>
                </c:pt>
                <c:pt idx="3">
                  <c:v>0.51</c:v>
                </c:pt>
                <c:pt idx="4">
                  <c:v>0.56999999999999995</c:v>
                </c:pt>
                <c:pt idx="5">
                  <c:v>0.41000000000000031</c:v>
                </c:pt>
                <c:pt idx="6">
                  <c:v>0.34</c:v>
                </c:pt>
                <c:pt idx="7">
                  <c:v>0.33000000000000101</c:v>
                </c:pt>
              </c:numCache>
            </c:numRef>
          </c:val>
        </c:ser>
        <c:dLbls>
          <c:showVal val="1"/>
        </c:dLbls>
        <c:overlap val="-25"/>
        <c:axId val="37275904"/>
        <c:axId val="37281792"/>
      </c:barChart>
      <c:catAx>
        <c:axId val="37275904"/>
        <c:scaling>
          <c:orientation val="minMax"/>
        </c:scaling>
        <c:axPos val="b"/>
        <c:majorTickMark val="none"/>
        <c:tickLblPos val="nextTo"/>
        <c:crossAx val="37281792"/>
        <c:crosses val="autoZero"/>
        <c:auto val="1"/>
        <c:lblAlgn val="ctr"/>
        <c:lblOffset val="100"/>
      </c:catAx>
      <c:valAx>
        <c:axId val="37281792"/>
        <c:scaling>
          <c:orientation val="minMax"/>
        </c:scaling>
        <c:delete val="1"/>
        <c:axPos val="l"/>
        <c:numFmt formatCode="0.00%" sourceLinked="1"/>
        <c:majorTickMark val="none"/>
        <c:tickLblPos val="nextTo"/>
        <c:crossAx val="37275904"/>
        <c:crosses val="autoZero"/>
        <c:crossBetween val="between"/>
      </c:valAx>
    </c:plotArea>
    <c:plotVisOnly val="1"/>
  </c:chart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Количество иностранных студентов, сталкивавшихся с органами правопорядка (милицией)</a:t>
            </a:r>
          </a:p>
        </c:rich>
      </c:tx>
      <c:layout>
        <c:manualLayout>
          <c:xMode val="edge"/>
          <c:yMode val="edge"/>
          <c:x val="0.16805805483033281"/>
          <c:y val="1.312335958005251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167E-4"/>
          <c:y val="0.30985491970984103"/>
          <c:w val="0.71947035022207462"/>
          <c:h val="0.59794118254903172"/>
        </c:manualLayout>
      </c:layout>
      <c:pie3DChart>
        <c:varyColors val="1"/>
        <c:ser>
          <c:idx val="0"/>
          <c:order val="0"/>
          <c:explosion val="10"/>
          <c:dPt>
            <c:idx val="0"/>
            <c:explosion val="0"/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0.1028527444637452"/>
                  <c:y val="-0.21204269741872844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'[Диаграммы для презентации.xlsx]Лист8'!$A$1:$B$1</c:f>
              <c:strCache>
                <c:ptCount val="2"/>
                <c:pt idx="0">
                  <c:v>Сталкивались</c:v>
                </c:pt>
                <c:pt idx="1">
                  <c:v>Не сталкивались</c:v>
                </c:pt>
              </c:strCache>
            </c:strRef>
          </c:cat>
          <c:val>
            <c:numRef>
              <c:f>'[Диаграммы для презентации.xlsx]Лист8'!$A$2:$B$2</c:f>
              <c:numCache>
                <c:formatCode>General</c:formatCode>
                <c:ptCount val="2"/>
                <c:pt idx="0">
                  <c:v>15</c:v>
                </c:pt>
                <c:pt idx="1">
                  <c:v>46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4487634224058"/>
          <c:y val="0.51299667266001403"/>
          <c:w val="0.29766359125849096"/>
          <c:h val="0.31847242213002996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Количество иностранных студентов, у которых возникали конфликты с гражданами РФ</a:t>
            </a:r>
          </a:p>
        </c:rich>
      </c:tx>
      <c:layout>
        <c:manualLayout>
          <c:xMode val="edge"/>
          <c:yMode val="edge"/>
          <c:x val="0.11345655769250716"/>
          <c:y val="1.574803149606311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205E-4"/>
          <c:y val="0.26523549713766092"/>
          <c:w val="0.71947035022207462"/>
          <c:h val="0.59794118254903172"/>
        </c:manualLayout>
      </c:layout>
      <c:pie3DChart>
        <c:varyColors val="1"/>
        <c:ser>
          <c:idx val="0"/>
          <c:order val="0"/>
          <c:explosion val="10"/>
          <c:dPt>
            <c:idx val="0"/>
            <c:explosion val="0"/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0.1028527444637452"/>
                  <c:y val="-0.21204269741872844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Лист9!$A$1:$B$1</c:f>
              <c:strCache>
                <c:ptCount val="2"/>
                <c:pt idx="0">
                  <c:v>Возникали</c:v>
                </c:pt>
                <c:pt idx="1">
                  <c:v>Не возникали</c:v>
                </c:pt>
              </c:strCache>
            </c:strRef>
          </c:cat>
          <c:val>
            <c:numRef>
              <c:f>Лист9!$A$2:$B$2</c:f>
              <c:numCache>
                <c:formatCode>General</c:formatCode>
                <c:ptCount val="2"/>
                <c:pt idx="0">
                  <c:v>17</c:v>
                </c:pt>
                <c:pt idx="1">
                  <c:v>44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8864207033565983"/>
          <c:y val="0.42638249943166789"/>
          <c:w val="0.2930312706948634"/>
          <c:h val="0.15837683675367351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Как иностранные студенты хотели бы получать информацию о своих правах и обязанностях</a:t>
            </a:r>
          </a:p>
        </c:rich>
      </c:tx>
      <c:layout>
        <c:manualLayout>
          <c:xMode val="edge"/>
          <c:yMode val="edge"/>
          <c:x val="0.11345655769250726"/>
          <c:y val="1.574803149606309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205E-4"/>
          <c:y val="0.21536673073346238"/>
          <c:w val="0.77759452459460154"/>
          <c:h val="0.64518527703722073"/>
        </c:manualLayout>
      </c:layout>
      <c:pie3DChart>
        <c:varyColors val="1"/>
        <c:ser>
          <c:idx val="0"/>
          <c:order val="0"/>
          <c:spPr>
            <a:solidFill>
              <a:srgbClr val="7030A0"/>
            </a:solidFill>
          </c:spPr>
          <c:explosion val="33"/>
          <c:dPt>
            <c:idx val="0"/>
            <c:explosion val="5"/>
            <c:spPr>
              <a:solidFill>
                <a:srgbClr val="FFFF00"/>
              </a:solidFill>
            </c:spPr>
          </c:dPt>
          <c:dPt>
            <c:idx val="1"/>
            <c:explosion val="15"/>
          </c:dPt>
          <c:dPt>
            <c:idx val="2"/>
            <c:explosion val="5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1"/>
              <c:layout>
                <c:manualLayout>
                  <c:x val="0.1003404098926204"/>
                  <c:y val="-0.1910453220906442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Лист10!$A$1:$C$1</c:f>
              <c:strCache>
                <c:ptCount val="3"/>
                <c:pt idx="0">
                  <c:v>По собственному желанию</c:v>
                </c:pt>
                <c:pt idx="1">
                  <c:v>В виде обязательных семинаров</c:v>
                </c:pt>
                <c:pt idx="2">
                  <c:v>Оба варианта</c:v>
                </c:pt>
              </c:strCache>
            </c:strRef>
          </c:cat>
          <c:val>
            <c:numRef>
              <c:f>Лист10!$A$2:$C$2</c:f>
              <c:numCache>
                <c:formatCode>General</c:formatCode>
                <c:ptCount val="3"/>
                <c:pt idx="0">
                  <c:v>25</c:v>
                </c:pt>
                <c:pt idx="1">
                  <c:v>29</c:v>
                </c:pt>
                <c:pt idx="2">
                  <c:v>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0453544693967463"/>
          <c:y val="0.24265546531093071"/>
          <c:w val="0.29374454349084961"/>
          <c:h val="0.55995163990328212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/>
              <a:t>Иностранные </a:t>
            </a:r>
            <a:r>
              <a:rPr lang="ru-RU" sz="3200" dirty="0">
                <a:latin typeface="+mn-lt"/>
              </a:rPr>
              <a:t>студенты</a:t>
            </a:r>
            <a:r>
              <a:rPr lang="ru-RU" sz="3200" baseline="0" dirty="0"/>
              <a:t> </a:t>
            </a:r>
            <a:r>
              <a:rPr lang="ru-RU" sz="3200" baseline="0" dirty="0" smtClean="0"/>
              <a:t>КГУ(%)</a:t>
            </a:r>
            <a:endParaRPr lang="ru-RU" sz="3200" dirty="0"/>
          </a:p>
        </c:rich>
      </c:tx>
      <c:layout>
        <c:manualLayout>
          <c:xMode val="edge"/>
          <c:yMode val="edge"/>
          <c:x val="0.25632866724992798"/>
          <c:y val="3.1746031746031744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7030A0"/>
              </a:solidFill>
            </c:spPr>
          </c:dPt>
          <c:dLbls>
            <c:showPercent val="1"/>
          </c:dLbls>
          <c:cat>
            <c:strRef>
              <c:f>Лист1!$A$1:$B$1</c:f>
              <c:strCache>
                <c:ptCount val="2"/>
                <c:pt idx="0">
                  <c:v>Дальнее зарубежье</c:v>
                </c:pt>
                <c:pt idx="1">
                  <c:v>СНГ</c:v>
                </c:pt>
              </c:strCache>
            </c:strRef>
          </c:cat>
          <c:val>
            <c:numRef>
              <c:f>Лист1!$A$2:$B$2</c:f>
              <c:numCache>
                <c:formatCode>General</c:formatCode>
                <c:ptCount val="2"/>
                <c:pt idx="0">
                  <c:v>60</c:v>
                </c:pt>
                <c:pt idx="1">
                  <c:v>49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781926217556139"/>
          <c:y val="0.69727117443652953"/>
          <c:w val="0.2643999708369788"/>
          <c:h val="0.28264008665583468"/>
        </c:manualLayout>
      </c:layout>
      <c:txPr>
        <a:bodyPr/>
        <a:lstStyle/>
        <a:p>
          <a:pPr rtl="0">
            <a:defRPr sz="2400" baseline="0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</a:t>
            </a:r>
            <a:r>
              <a:rPr lang="ru-RU" baseline="0"/>
              <a:t> студентов из стран СНГ</a:t>
            </a:r>
            <a:endParaRPr lang="ru-RU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C00000"/>
              </a:solidFill>
            </c:spPr>
          </c:dPt>
          <c:dPt>
            <c:idx val="6"/>
            <c:spPr>
              <a:solidFill>
                <a:schemeClr val="tx2">
                  <a:lumMod val="75000"/>
                </a:schemeClr>
              </a:solidFill>
            </c:spPr>
          </c:dPt>
          <c:dPt>
            <c:idx val="7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8"/>
            <c:spPr>
              <a:solidFill>
                <a:schemeClr val="bg2">
                  <a:lumMod val="25000"/>
                </a:schemeClr>
              </a:solidFill>
            </c:spPr>
          </c:dPt>
          <c:dPt>
            <c:idx val="9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showVal val="1"/>
          </c:dLbls>
          <c:cat>
            <c:strRef>
              <c:f>Лист3!$A$1:$K$1</c:f>
              <c:strCache>
                <c:ptCount val="10"/>
                <c:pt idx="0">
                  <c:v>Азербайджан</c:v>
                </c:pt>
                <c:pt idx="1">
                  <c:v>Белоруссия</c:v>
                </c:pt>
                <c:pt idx="2">
                  <c:v>Казахстан</c:v>
                </c:pt>
                <c:pt idx="3">
                  <c:v>Киргизия</c:v>
                </c:pt>
                <c:pt idx="4">
                  <c:v>Молдова</c:v>
                </c:pt>
                <c:pt idx="5">
                  <c:v>Украина</c:v>
                </c:pt>
                <c:pt idx="6">
                  <c:v>Армения</c:v>
                </c:pt>
                <c:pt idx="7">
                  <c:v>Грузия</c:v>
                </c:pt>
                <c:pt idx="8">
                  <c:v>Таджикистан</c:v>
                </c:pt>
                <c:pt idx="9">
                  <c:v>Туркменистан</c:v>
                </c:pt>
              </c:strCache>
            </c:strRef>
          </c:cat>
          <c:val>
            <c:numRef>
              <c:f>Лист3!$A$2:$J$2</c:f>
              <c:numCache>
                <c:formatCode>General</c:formatCode>
                <c:ptCount val="10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11</c:v>
                </c:pt>
                <c:pt idx="5">
                  <c:v>15</c:v>
                </c:pt>
                <c:pt idx="6">
                  <c:v>6</c:v>
                </c:pt>
                <c:pt idx="7">
                  <c:v>7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</c:ser>
        <c:gapWidth val="75"/>
        <c:shape val="cylinder"/>
        <c:axId val="34932992"/>
        <c:axId val="34934784"/>
        <c:axId val="0"/>
      </c:bar3DChart>
      <c:catAx>
        <c:axId val="34932992"/>
        <c:scaling>
          <c:orientation val="minMax"/>
        </c:scaling>
        <c:axPos val="b"/>
        <c:majorTickMark val="none"/>
        <c:tickLblPos val="nextTo"/>
        <c:crossAx val="34934784"/>
        <c:crosses val="autoZero"/>
        <c:auto val="1"/>
        <c:lblAlgn val="ctr"/>
        <c:lblOffset val="100"/>
      </c:catAx>
      <c:valAx>
        <c:axId val="349347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34932992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</a:t>
            </a:r>
            <a:r>
              <a:rPr lang="ru-RU" baseline="0"/>
              <a:t> студентов из стран СНГ (%)</a:t>
            </a:r>
            <a:endParaRPr lang="ru-RU"/>
          </a:p>
        </c:rich>
      </c:tx>
    </c:title>
    <c:view3D>
      <c:rAngAx val="1"/>
    </c:view3D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C00000"/>
              </a:solidFill>
            </c:spPr>
          </c:dPt>
          <c:dPt>
            <c:idx val="6"/>
            <c:spPr>
              <a:solidFill>
                <a:schemeClr val="tx2">
                  <a:lumMod val="75000"/>
                </a:schemeClr>
              </a:solidFill>
            </c:spPr>
          </c:dPt>
          <c:dPt>
            <c:idx val="7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8"/>
            <c:spPr>
              <a:solidFill>
                <a:schemeClr val="bg2">
                  <a:lumMod val="25000"/>
                </a:schemeClr>
              </a:solidFill>
            </c:spPr>
          </c:dPt>
          <c:dPt>
            <c:idx val="9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Лист3!$A$1:$K$1</c:f>
              <c:strCache>
                <c:ptCount val="10"/>
                <c:pt idx="0">
                  <c:v>Азербайджан</c:v>
                </c:pt>
                <c:pt idx="1">
                  <c:v>Белоруссия</c:v>
                </c:pt>
                <c:pt idx="2">
                  <c:v>Казахстан</c:v>
                </c:pt>
                <c:pt idx="3">
                  <c:v>Киргизия</c:v>
                </c:pt>
                <c:pt idx="4">
                  <c:v>Молдова</c:v>
                </c:pt>
                <c:pt idx="5">
                  <c:v>Украина</c:v>
                </c:pt>
                <c:pt idx="6">
                  <c:v>Армения</c:v>
                </c:pt>
                <c:pt idx="7">
                  <c:v>Грузия</c:v>
                </c:pt>
                <c:pt idx="8">
                  <c:v>Таджикистан</c:v>
                </c:pt>
                <c:pt idx="9">
                  <c:v>Туркменистан</c:v>
                </c:pt>
              </c:strCache>
            </c:strRef>
          </c:cat>
          <c:val>
            <c:numRef>
              <c:f>Лист3!$A$2:$J$2</c:f>
              <c:numCache>
                <c:formatCode>General</c:formatCode>
                <c:ptCount val="10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11</c:v>
                </c:pt>
                <c:pt idx="5">
                  <c:v>15</c:v>
                </c:pt>
                <c:pt idx="6">
                  <c:v>6</c:v>
                </c:pt>
                <c:pt idx="7">
                  <c:v>7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txPr>
        <a:bodyPr/>
        <a:lstStyle/>
        <a:p>
          <a:pPr>
            <a:defRPr sz="1450" baseline="0"/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Количество студентов, знакомившихся с российским законодательством у себя на родине перед выездом в Россию</a:t>
            </a:r>
          </a:p>
        </c:rich>
      </c:tx>
      <c:layout>
        <c:manualLayout>
          <c:xMode val="edge"/>
          <c:yMode val="edge"/>
          <c:x val="0.11345655769250738"/>
          <c:y val="1.574803149606305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121E-4"/>
          <c:y val="0.26261082522165163"/>
          <c:w val="0.77759452459460066"/>
          <c:h val="0.64518527703722073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explosion val="25"/>
          <c:dPt>
            <c:idx val="0"/>
            <c:explosion val="4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Лист1!$A$1:$B$1</c:f>
              <c:strCache>
                <c:ptCount val="2"/>
                <c:pt idx="0">
                  <c:v>Знакомились</c:v>
                </c:pt>
                <c:pt idx="1">
                  <c:v>Не знакомились</c:v>
                </c:pt>
              </c:strCache>
            </c:strRef>
          </c:cat>
          <c:val>
            <c:numRef>
              <c:f>Лист1!$A$2:$B$2</c:f>
              <c:numCache>
                <c:formatCode>General</c:formatCode>
                <c:ptCount val="2"/>
                <c:pt idx="0">
                  <c:v>11</c:v>
                </c:pt>
                <c:pt idx="1">
                  <c:v>50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txPr>
        <a:bodyPr/>
        <a:lstStyle/>
        <a:p>
          <a:pPr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Количество студентов, с которыми проводились беседы об их правах и обязанностях в России</a:t>
            </a:r>
          </a:p>
        </c:rich>
      </c:tx>
      <c:layout>
        <c:manualLayout>
          <c:xMode val="edge"/>
          <c:yMode val="edge"/>
          <c:x val="0.11345655769250736"/>
          <c:y val="1.574803149606306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197E-4"/>
          <c:y val="0.23373943414553586"/>
          <c:w val="0.77759452459460088"/>
          <c:h val="0.64518527703722073"/>
        </c:manualLayout>
      </c:layout>
      <c:pie3DChart>
        <c:varyColors val="1"/>
        <c:ser>
          <c:idx val="0"/>
          <c:order val="0"/>
          <c:spPr>
            <a:solidFill>
              <a:srgbClr val="FFFF00"/>
            </a:solidFill>
          </c:spPr>
          <c:explosion val="25"/>
          <c:dPt>
            <c:idx val="0"/>
            <c:explosion val="9"/>
            <c:spPr>
              <a:solidFill>
                <a:srgbClr val="7030A0"/>
              </a:solidFill>
            </c:spPr>
          </c:dPt>
          <c:dPt>
            <c:idx val="1"/>
            <c:explosion val="6"/>
          </c:dPt>
          <c:dLbls>
            <c:dLbl>
              <c:idx val="1"/>
              <c:layout>
                <c:manualLayout>
                  <c:x val="0.12587843296338289"/>
                  <c:y val="3.1803996941327352E-3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Лист2!$A$1:$B$1</c:f>
              <c:strCache>
                <c:ptCount val="2"/>
                <c:pt idx="0">
                  <c:v>Проводились</c:v>
                </c:pt>
                <c:pt idx="1">
                  <c:v>Не проводились</c:v>
                </c:pt>
              </c:strCache>
            </c:strRef>
          </c:cat>
          <c:val>
            <c:numRef>
              <c:f>Лист2!$A$2:$B$2</c:f>
              <c:numCache>
                <c:formatCode>General</c:formatCode>
                <c:ptCount val="2"/>
                <c:pt idx="0">
                  <c:v>32</c:v>
                </c:pt>
                <c:pt idx="1">
                  <c:v>29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6574466831012225"/>
          <c:y val="0.65997829995660062"/>
          <c:w val="0.29374454349084927"/>
          <c:h val="0.29748444830223048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Места проведения беседы с иностранными студентами </a:t>
            </a:r>
            <a:r>
              <a:rPr lang="ru-RU" sz="2000" b="1" i="0" u="none" strike="noStrike" baseline="0"/>
              <a:t>об их правах и обязанностях в России</a:t>
            </a:r>
            <a:endParaRPr lang="ru-RU" sz="2000" baseline="0"/>
          </a:p>
        </c:rich>
      </c:tx>
      <c:layout>
        <c:manualLayout>
          <c:xMode val="edge"/>
          <c:yMode val="edge"/>
          <c:x val="0.11345655769250733"/>
          <c:y val="1.5748031496063079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205E-4"/>
          <c:y val="0.23373943414553594"/>
          <c:w val="0.7775945245946011"/>
          <c:h val="0.64518527703722073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13"/>
          </c:dPt>
          <c:dPt>
            <c:idx val="1"/>
            <c:explosion val="6"/>
            <c:spPr>
              <a:solidFill>
                <a:srgbClr val="FF0000"/>
              </a:solidFill>
            </c:spPr>
          </c:dPt>
          <c:dPt>
            <c:idx val="2"/>
            <c:explosion val="4"/>
            <c:spPr>
              <a:solidFill>
                <a:srgbClr val="FFFF00"/>
              </a:solidFill>
            </c:spPr>
          </c:dPt>
          <c:dLbls>
            <c:dLbl>
              <c:idx val="1"/>
              <c:layout>
                <c:manualLayout>
                  <c:x val="-0.11190228037875714"/>
                  <c:y val="-0.20416868167069671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Лист3!$A$1:$C$1</c:f>
              <c:strCache>
                <c:ptCount val="3"/>
                <c:pt idx="0">
                  <c:v>На родине</c:v>
                </c:pt>
                <c:pt idx="1">
                  <c:v>В КГУ</c:v>
                </c:pt>
                <c:pt idx="2">
                  <c:v>На родине и в КГУ</c:v>
                </c:pt>
              </c:strCache>
            </c:strRef>
          </c:cat>
          <c:val>
            <c:numRef>
              <c:f>Лист3!$A$2:$C$2</c:f>
              <c:numCache>
                <c:formatCode>General</c:formatCode>
                <c:ptCount val="3"/>
                <c:pt idx="0">
                  <c:v>4</c:v>
                </c:pt>
                <c:pt idx="1">
                  <c:v>18</c:v>
                </c:pt>
                <c:pt idx="2">
                  <c:v>10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4487634224058"/>
          <c:y val="0.29252423171513031"/>
          <c:w val="0.29374454349084939"/>
          <c:h val="0.3867232934465869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Удовлетворяет ли иностранных студентов знание об их правах и обязанностях в России</a:t>
            </a:r>
          </a:p>
        </c:rich>
      </c:tx>
      <c:layout>
        <c:manualLayout>
          <c:xMode val="edge"/>
          <c:yMode val="edge"/>
          <c:x val="0.1134565576925073"/>
          <c:y val="1.574803149606308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214E-4"/>
          <c:y val="0.23373943414553602"/>
          <c:w val="0.77759452459460132"/>
          <c:h val="0.64518527703722073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13"/>
          </c:dPt>
          <c:dPt>
            <c:idx val="1"/>
            <c:explosion val="6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0.1283097736957253"/>
                  <c:y val="-0.1674232748465497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Лист4!$A$1:$B$1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Лист4!$A$2:$B$2</c:f>
              <c:numCache>
                <c:formatCode>General</c:formatCode>
                <c:ptCount val="2"/>
                <c:pt idx="0">
                  <c:v>13</c:v>
                </c:pt>
                <c:pt idx="1">
                  <c:v>48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4487634224058"/>
          <c:y val="0.29252423171513031"/>
          <c:w val="0.2937445434908495"/>
          <c:h val="0.3867232934465869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/>
              <a:t>Количество иностранных студентов, знакомившихся с Конституцией РФ</a:t>
            </a:r>
          </a:p>
        </c:rich>
      </c:tx>
      <c:layout>
        <c:manualLayout>
          <c:xMode val="edge"/>
          <c:yMode val="edge"/>
          <c:x val="0.1134565576925073"/>
          <c:y val="1.574803149606308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8598071542246197E-4"/>
          <c:y val="0.23111476222952437"/>
          <c:w val="0.71947035022207462"/>
          <c:h val="0.59794118254903172"/>
        </c:manualLayout>
      </c:layout>
      <c:pie3DChart>
        <c:varyColors val="1"/>
        <c:ser>
          <c:idx val="0"/>
          <c:order val="0"/>
          <c:spPr>
            <a:solidFill>
              <a:schemeClr val="accent4">
                <a:lumMod val="75000"/>
              </a:schemeClr>
            </a:solidFill>
          </c:spPr>
          <c:explosion val="10"/>
          <c:dPt>
            <c:idx val="0"/>
            <c:explosion val="0"/>
            <c:spPr>
              <a:solidFill>
                <a:srgbClr val="7030A0"/>
              </a:solidFill>
            </c:spPr>
          </c:dPt>
          <c:dLbls>
            <c:dLbl>
              <c:idx val="1"/>
              <c:layout>
                <c:manualLayout>
                  <c:x val="0.1028527444637452"/>
                  <c:y val="-0.21204269741872844"/>
                </c:manualLayout>
              </c:layout>
              <c:showPercent val="1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Лист5!$A$1:$B$1</c:f>
              <c:strCache>
                <c:ptCount val="2"/>
                <c:pt idx="0">
                  <c:v>Знакомились</c:v>
                </c:pt>
                <c:pt idx="1">
                  <c:v>Не знакомились</c:v>
                </c:pt>
              </c:strCache>
            </c:strRef>
          </c:cat>
          <c:val>
            <c:numRef>
              <c:f>Лист5!$A$2:$B$2</c:f>
              <c:numCache>
                <c:formatCode>General</c:formatCode>
                <c:ptCount val="2"/>
                <c:pt idx="0">
                  <c:v>16</c:v>
                </c:pt>
                <c:pt idx="1">
                  <c:v>45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4487634224058"/>
          <c:y val="0.51299667266001436"/>
          <c:w val="0.29303127069486301"/>
          <c:h val="0.2373242160519409"/>
        </c:manualLayout>
      </c:layout>
      <c:txPr>
        <a:bodyPr/>
        <a:lstStyle/>
        <a:p>
          <a:pPr rtl="0">
            <a:defRPr sz="2000" baseline="0"/>
          </a:pPr>
          <a:endParaRPr lang="ru-RU"/>
        </a:p>
      </c:txPr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0.63208</cdr:x>
      <cdr:y>0.82609</cdr:y>
    </cdr:from>
    <cdr:to>
      <cdr:x>0.69811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05400" y="4343400"/>
          <a:ext cx="533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0.09167</cdr:x>
      <cdr:y>0.78308</cdr:y>
    </cdr:from>
    <cdr:to>
      <cdr:x>0.29167</cdr:x>
      <cdr:y>0.99132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9100" y="34385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0.02377</cdr:x>
      <cdr:y>0.49378</cdr:y>
    </cdr:from>
    <cdr:to>
      <cdr:x>0.89483</cdr:x>
      <cdr:y>0.96448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474" y="2647950"/>
          <a:ext cx="6612530" cy="25241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dirty="0">
              <a:solidFill>
                <a:schemeClr val="tx2">
                  <a:lumMod val="60000"/>
                  <a:lumOff val="40000"/>
                </a:schemeClr>
              </a:solidFill>
            </a:rPr>
            <a:t>1. Знание прав</a:t>
          </a:r>
          <a:r>
            <a:rPr lang="ru-RU" sz="1800" baseline="0" dirty="0">
              <a:solidFill>
                <a:schemeClr val="tx2">
                  <a:lumMod val="60000"/>
                  <a:lumOff val="40000"/>
                </a:schemeClr>
              </a:solidFill>
            </a:rPr>
            <a:t> и обязанностей иностранного гражданина, </a:t>
          </a:r>
        </a:p>
        <a:p xmlns:a="http://schemas.openxmlformats.org/drawingml/2006/main">
          <a:r>
            <a:rPr lang="ru-RU" sz="1800" baseline="0" dirty="0">
              <a:solidFill>
                <a:schemeClr val="tx2">
                  <a:lumMod val="60000"/>
                  <a:lumOff val="40000"/>
                </a:schemeClr>
              </a:solidFill>
            </a:rPr>
            <a:t>пребывающего на территории РФ</a:t>
          </a:r>
        </a:p>
        <a:p xmlns:a="http://schemas.openxmlformats.org/drawingml/2006/main">
          <a:r>
            <a:rPr lang="ru-RU" sz="1800" baseline="0" dirty="0">
              <a:solidFill>
                <a:srgbClr val="C00000"/>
              </a:solidFill>
            </a:rPr>
            <a:t>2. Получение визы, вида на жительство, гражданства РФ</a:t>
          </a:r>
        </a:p>
        <a:p xmlns:a="http://schemas.openxmlformats.org/drawingml/2006/main">
          <a:r>
            <a:rPr lang="ru-RU" sz="1800" dirty="0">
              <a:solidFill>
                <a:srgbClr val="FF3300"/>
              </a:solidFill>
            </a:rPr>
            <a:t>3. Российское образование, права и обязанности студента КГУ</a:t>
          </a:r>
        </a:p>
        <a:p xmlns:a="http://schemas.openxmlformats.org/drawingml/2006/main">
          <a:r>
            <a:rPr lang="ru-RU" sz="1800" baseline="0" dirty="0">
              <a:solidFill>
                <a:srgbClr val="00B050"/>
              </a:solidFill>
            </a:rPr>
            <a:t>4. Обращение в правоохранительные органы и взаимоотношения с ними</a:t>
          </a:r>
        </a:p>
        <a:p xmlns:a="http://schemas.openxmlformats.org/drawingml/2006/main">
          <a:r>
            <a:rPr lang="ru-RU" sz="1800" baseline="0" dirty="0">
              <a:solidFill>
                <a:srgbClr val="002060"/>
              </a:solidFill>
            </a:rPr>
            <a:t>5. Устройство на работу</a:t>
          </a:r>
        </a:p>
        <a:p xmlns:a="http://schemas.openxmlformats.org/drawingml/2006/main">
          <a:r>
            <a:rPr lang="ru-RU" sz="1800" baseline="0" dirty="0">
              <a:solidFill>
                <a:srgbClr val="7030A0"/>
              </a:solidFill>
            </a:rPr>
            <a:t>6. Покупка/аренда недвижимости</a:t>
          </a:r>
        </a:p>
        <a:p xmlns:a="http://schemas.openxmlformats.org/drawingml/2006/main">
          <a:r>
            <a:rPr lang="ru-RU" sz="1800" baseline="0" dirty="0"/>
            <a:t>7. Налоги и </a:t>
          </a:r>
          <a:r>
            <a:rPr lang="ru-RU" sz="1800" baseline="0" dirty="0" err="1" smtClean="0"/>
            <a:t>налогобложение</a:t>
          </a:r>
          <a:endParaRPr lang="ru-RU" sz="1800" baseline="0" dirty="0"/>
        </a:p>
        <a:p xmlns:a="http://schemas.openxmlformats.org/drawingml/2006/main">
          <a:r>
            <a:rPr lang="ru-RU" sz="1800" baseline="0" dirty="0">
              <a:solidFill>
                <a:schemeClr val="accent6">
                  <a:lumMod val="75000"/>
                </a:schemeClr>
              </a:solidFill>
            </a:rPr>
            <a:t>8. Заключение брака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DA4891-4057-48FE-A62A-DF091AA54A6C}" type="datetimeFigureOut">
              <a:rPr lang="ru-RU"/>
              <a:pPr>
                <a:defRPr/>
              </a:pPr>
              <a:t>17.06.2010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0577AC-F25B-46E2-8ED7-4B82FBB34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C778EB-F0B3-47BB-80CC-44D9E985803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E4D58-17B4-47E4-A2A7-50A100D13F48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79F25-EF85-4987-93BE-AD89A2580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21861-3B46-4D28-B623-0B47125C839B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CB0D9-1A60-4107-80F8-4FB63E03A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0FB2-4FDD-47AC-8FAA-E932A4FDCD1A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239B6-4117-45F9-B7F3-C710220A1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DF3F-2E9D-493A-B2E4-B3764074A393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FB7B-9727-4611-BA45-FFD37AA50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DE9E-29CC-40FD-AEE5-50D5747FC46B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34178-137A-40A6-BAA2-BBA781C7F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73483-54E0-4B7E-A4A4-8D048A5DFDD6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E694E-5312-4710-8751-51BC555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1CA74-3A23-464F-AC82-1ACDC56CFDA0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8EC6C-08E9-4332-9022-DF8FB2FC1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D25AB-8771-4A4C-B868-8404118F02F8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C055-77B1-4131-ADA9-8F1E4EE3B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B8F8-5D3D-43FC-BE0F-F8F8C43F6C05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8CB3-A17A-417F-86C8-A51BE7AC0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3D75A-F390-416C-9938-17908EB28B5D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D8E5A-53AA-4049-83D2-C60947854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B6214-48A6-4950-8F66-1465DC232F28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C6943-D27C-4FDE-AB52-64B0950C1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D7C5B2-DB57-43D3-B604-AA36E34B715E}" type="datetimeFigureOut">
              <a:rPr lang="en-US"/>
              <a:pPr>
                <a:defRPr/>
              </a:pPr>
              <a:t>6/17/2010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77E20D-9FC1-4FE0-956F-B9CF4CDE1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7" r:id="rId2"/>
    <p:sldLayoutId id="2147483769" r:id="rId3"/>
    <p:sldLayoutId id="2147483766" r:id="rId4"/>
    <p:sldLayoutId id="2147483765" r:id="rId5"/>
    <p:sldLayoutId id="2147483764" r:id="rId6"/>
    <p:sldLayoutId id="2147483763" r:id="rId7"/>
    <p:sldLayoutId id="2147483762" r:id="rId8"/>
    <p:sldLayoutId id="2147483770" r:id="rId9"/>
    <p:sldLayoutId id="2147483761" r:id="rId10"/>
    <p:sldLayoutId id="21474837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1;&#1072;&#1088;&#1080;&#1089;&#1072;%20&#1040;&#1083;&#1077;&#1082;&#1089;&#1077;&#1074;&#1085;&#1072;\Desktop\%5bmuchmp3.ru%5d&#1062;&#1074;&#1077;&#1090;&#1099;-&#1052;&#1099;_&#1078;&#1077;&#1083;&#1072;&#1077;&#1084;_&#1089;&#1095;&#1072;&#1089;&#1090;&#1100;&#1103;_&#1074;&#1072;&#1084;_.mp3" TargetMode="Externa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5562600"/>
            <a:ext cx="7854950" cy="1295400"/>
          </a:xfrm>
        </p:spPr>
        <p:txBody>
          <a:bodyPr/>
          <a:lstStyle/>
          <a:p>
            <a:pPr marR="0"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3200" b="1" dirty="0" smtClean="0">
                <a:solidFill>
                  <a:srgbClr val="073259"/>
                </a:solidFill>
                <a:latin typeface="Calibri" pitchFamily="34" charset="0"/>
                <a:cs typeface="Times New Roman" pitchFamily="18" charset="0"/>
              </a:rPr>
              <a:t>Курск</a:t>
            </a:r>
          </a:p>
          <a:p>
            <a:pPr marR="0" algn="ctr">
              <a:spcBef>
                <a:spcPct val="0"/>
              </a:spcBef>
              <a:buClrTx/>
              <a:buSzTx/>
              <a:buFontTx/>
              <a:buNone/>
            </a:pPr>
            <a:endParaRPr lang="ru-RU" sz="1400" b="1" dirty="0" smtClean="0">
              <a:solidFill>
                <a:srgbClr val="073259"/>
              </a:solidFill>
              <a:latin typeface="Calibri" pitchFamily="34" charset="0"/>
              <a:cs typeface="Times New Roman" pitchFamily="18" charset="0"/>
            </a:endParaRPr>
          </a:p>
          <a:p>
            <a:pPr marR="0"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3200" b="1" dirty="0" smtClean="0">
                <a:solidFill>
                  <a:srgbClr val="073259"/>
                </a:solidFill>
                <a:latin typeface="Times New Roman" pitchFamily="18" charset="0"/>
                <a:cs typeface="Times New Roman" pitchFamily="18" charset="0"/>
              </a:rPr>
              <a:t>2009</a:t>
            </a:r>
          </a:p>
        </p:txBody>
      </p:sp>
      <p:pic>
        <p:nvPicPr>
          <p:cNvPr id="14338" name="Picture 2" descr="C:\Users\Лариса Алексевна\Desktop\иномтранные студенты\картинки для презентации\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7526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8600" y="20638"/>
            <a:ext cx="876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b="1" dirty="0" smtClean="0">
              <a:cs typeface="Times New Roman" pitchFamily="18" charset="0"/>
            </a:endParaRPr>
          </a:p>
          <a:p>
            <a:pPr algn="ctr"/>
            <a:r>
              <a:rPr lang="ru-RU" b="1" dirty="0" smtClean="0">
                <a:cs typeface="Times New Roman" pitchFamily="18" charset="0"/>
              </a:rPr>
              <a:t>Министерство </a:t>
            </a:r>
            <a:r>
              <a:rPr lang="ru-RU" b="1" dirty="0">
                <a:cs typeface="Times New Roman" pitchFamily="18" charset="0"/>
              </a:rPr>
              <a:t>образования и науки Российской Федерации</a:t>
            </a:r>
          </a:p>
          <a:p>
            <a:pPr algn="ctr"/>
            <a:endParaRPr lang="ru-RU" sz="1400" b="1" dirty="0">
              <a:cs typeface="Times New Roman" pitchFamily="18" charset="0"/>
            </a:endParaRPr>
          </a:p>
          <a:p>
            <a:pPr algn="ctr"/>
            <a:endParaRPr lang="ru-RU" sz="1400" b="1" dirty="0">
              <a:cs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chemeClr val="hlink"/>
                </a:solidFill>
                <a:latin typeface="Calibri" pitchFamily="34" charset="0"/>
                <a:cs typeface="Times New Roman" pitchFamily="18" charset="0"/>
              </a:rPr>
              <a:t>Курский </a:t>
            </a:r>
            <a:r>
              <a:rPr lang="ru-RU" sz="2800" b="1" smtClean="0">
                <a:solidFill>
                  <a:schemeClr val="hlink"/>
                </a:solidFill>
                <a:latin typeface="Calibri" pitchFamily="34" charset="0"/>
                <a:cs typeface="Times New Roman" pitchFamily="18" charset="0"/>
              </a:rPr>
              <a:t>государственный </a:t>
            </a:r>
            <a:r>
              <a:rPr lang="ru-RU" sz="2800" b="1" dirty="0">
                <a:solidFill>
                  <a:schemeClr val="hlink"/>
                </a:solidFill>
                <a:latin typeface="Calibri" pitchFamily="34" charset="0"/>
                <a:cs typeface="Times New Roman" pitchFamily="18" charset="0"/>
              </a:rPr>
              <a:t>университет</a:t>
            </a:r>
            <a:endParaRPr lang="ru-RU" sz="800" b="1" dirty="0">
              <a:cs typeface="Times New Roman" pitchFamily="18" charset="0"/>
            </a:endParaRPr>
          </a:p>
          <a:p>
            <a:pPr algn="ctr" eaLnBrk="0" hangingPunct="0"/>
            <a:endParaRPr lang="ru-RU" sz="2000" b="1" dirty="0">
              <a:solidFill>
                <a:schemeClr val="hlink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build="p"/>
      <p:bldP spid="143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Лариса Алексевна\Desktop\наши фотки\x_2d40e8d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457200"/>
            <a:ext cx="4302125" cy="57361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52600" y="304800"/>
            <a:ext cx="5537717" cy="16851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Шумихина Ольга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209800"/>
            <a:ext cx="4343400" cy="40318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latin typeface="+mn-lt"/>
              </a:rPr>
              <a:t>Подпроект</a:t>
            </a:r>
            <a:r>
              <a:rPr lang="ru-RU" sz="3200" dirty="0" smtClean="0">
                <a:latin typeface="+mn-lt"/>
              </a:rPr>
              <a:t> «Здравствуй, Россия!» (знакомство с символикой РФ, российской правовой системой, Конституцией РФ)</a:t>
            </a:r>
          </a:p>
          <a:p>
            <a:endParaRPr lang="ru-RU" sz="3200" dirty="0">
              <a:latin typeface="+mn-lt"/>
            </a:endParaRPr>
          </a:p>
        </p:txBody>
      </p:sp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Лариса Алексевна\Desktop\arrow_in_targe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429000"/>
            <a:ext cx="29718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3048000" y="304800"/>
            <a:ext cx="56388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</a:rPr>
              <a:t>Цели проекта</a:t>
            </a:r>
            <a:r>
              <a:rPr lang="ru-RU" sz="4000" b="1" dirty="0">
                <a:solidFill>
                  <a:srgbClr val="FF3300"/>
                </a:solidFill>
                <a:latin typeface="Constantia" pitchFamily="18" charset="0"/>
              </a:rPr>
              <a:t>:</a:t>
            </a:r>
            <a:r>
              <a:rPr lang="ru-RU" sz="3200" dirty="0">
                <a:latin typeface="Constantia" pitchFamily="18" charset="0"/>
              </a:rPr>
              <a:t> </a:t>
            </a:r>
          </a:p>
          <a:p>
            <a:endParaRPr lang="ru-RU" sz="3200" dirty="0">
              <a:latin typeface="Constantia" pitchFamily="18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onstantia" pitchFamily="18" charset="0"/>
              </a:rPr>
              <a:t>Повышение уровня правовых знаний и правовой культуры  иностранных студентов;</a:t>
            </a:r>
          </a:p>
          <a:p>
            <a:endParaRPr lang="ru-RU" sz="1600" dirty="0">
              <a:latin typeface="Constantia" pitchFamily="18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onstantia" pitchFamily="18" charset="0"/>
              </a:rPr>
              <a:t>Укрепление и углубление взаимопонимания между иностранными  студентами вузов России, их общественными организациями и администрациями вузов, органами управления образованием;</a:t>
            </a:r>
          </a:p>
          <a:p>
            <a:pPr>
              <a:buFontTx/>
              <a:buChar char="-"/>
            </a:pPr>
            <a:endParaRPr lang="ru-RU" sz="1600" dirty="0">
              <a:latin typeface="Constantia" pitchFamily="18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onstantia" pitchFamily="18" charset="0"/>
              </a:rPr>
              <a:t> Содействие иностранным студентам в их профессиональной подготовке;</a:t>
            </a:r>
          </a:p>
        </p:txBody>
      </p:sp>
    </p:spTree>
  </p:cSld>
  <p:clrMapOvr>
    <a:masterClrMapping/>
  </p:clrMapOvr>
  <p:transition spd="slow" advClick="0" advTm="21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304800" y="381000"/>
            <a:ext cx="8458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</a:rPr>
              <a:t>Цели проекта:</a:t>
            </a:r>
          </a:p>
          <a:p>
            <a:endParaRPr lang="ru-RU" sz="2800" b="1" i="1" dirty="0">
              <a:solidFill>
                <a:srgbClr val="FF3300"/>
              </a:solidFill>
              <a:latin typeface="Constantia" pitchFamily="18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onstantia" pitchFamily="18" charset="0"/>
              </a:rPr>
              <a:t>   Укрепление взаимопонимания и дружбы между народами всех стран ;</a:t>
            </a:r>
          </a:p>
          <a:p>
            <a:endParaRPr lang="ru-RU" sz="1200" dirty="0">
              <a:latin typeface="Constantia" pitchFamily="18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onstantia" pitchFamily="18" charset="0"/>
              </a:rPr>
              <a:t>   Улучшение уровня</a:t>
            </a:r>
          </a:p>
          <a:p>
            <a:r>
              <a:rPr lang="ru-RU" sz="2400" dirty="0">
                <a:latin typeface="Constantia" pitchFamily="18" charset="0"/>
              </a:rPr>
              <a:t>знаний русского языка у</a:t>
            </a:r>
          </a:p>
          <a:p>
            <a:r>
              <a:rPr lang="ru-RU" sz="2400" dirty="0">
                <a:latin typeface="Constantia" pitchFamily="18" charset="0"/>
              </a:rPr>
              <a:t>иностранных студентов</a:t>
            </a:r>
          </a:p>
          <a:p>
            <a:r>
              <a:rPr lang="ru-RU" sz="2400" dirty="0">
                <a:latin typeface="Constantia" pitchFamily="18" charset="0"/>
              </a:rPr>
              <a:t>и английского языка у</a:t>
            </a:r>
          </a:p>
          <a:p>
            <a:r>
              <a:rPr lang="ru-RU" sz="2400" dirty="0">
                <a:latin typeface="Constantia" pitchFamily="18" charset="0"/>
              </a:rPr>
              <a:t>русских студентов,</a:t>
            </a:r>
          </a:p>
          <a:p>
            <a:r>
              <a:rPr lang="ru-RU" sz="2400" dirty="0">
                <a:latin typeface="Constantia" pitchFamily="18" charset="0"/>
              </a:rPr>
              <a:t>посредством  общения ;</a:t>
            </a:r>
          </a:p>
          <a:p>
            <a:endParaRPr lang="ru-RU" sz="1200" dirty="0">
              <a:latin typeface="Constantia" pitchFamily="18" charset="0"/>
            </a:endParaRPr>
          </a:p>
          <a:p>
            <a:pPr>
              <a:buFontTx/>
              <a:buChar char="-"/>
            </a:pPr>
            <a:r>
              <a:rPr lang="ru-RU" sz="2400" dirty="0">
                <a:latin typeface="Constantia" pitchFamily="18" charset="0"/>
              </a:rPr>
              <a:t>   Совершенствование</a:t>
            </a:r>
          </a:p>
          <a:p>
            <a:r>
              <a:rPr lang="ru-RU" sz="2400" dirty="0">
                <a:latin typeface="Constantia" pitchFamily="18" charset="0"/>
              </a:rPr>
              <a:t>работы с иностранными</a:t>
            </a:r>
          </a:p>
          <a:p>
            <a:r>
              <a:rPr lang="ru-RU" sz="2400" dirty="0">
                <a:latin typeface="Constantia" pitchFamily="18" charset="0"/>
              </a:rPr>
              <a:t>студентами в </a:t>
            </a:r>
            <a:r>
              <a:rPr lang="ru-RU" sz="2400" dirty="0" smtClean="0">
                <a:latin typeface="Constantia" pitchFamily="18" charset="0"/>
              </a:rPr>
              <a:t>регионе.</a:t>
            </a:r>
            <a:endParaRPr lang="ru-RU" sz="2400" dirty="0">
              <a:latin typeface="Constantia" pitchFamily="18" charset="0"/>
            </a:endParaRPr>
          </a:p>
        </p:txBody>
      </p:sp>
      <p:pic>
        <p:nvPicPr>
          <p:cNvPr id="5122" name="Picture 2" descr="C:\Users\Лариса Алексевна\Desktop\иномтранные студенты\картинки для презентации\0648533CE24C4C2AADAAA3CC2D85F4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133600"/>
            <a:ext cx="5029200" cy="4486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Лариса Алексевна\Desktop\shutterstock_12358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667000"/>
            <a:ext cx="37655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228600" y="96838"/>
            <a:ext cx="89154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Задачи:</a:t>
            </a:r>
          </a:p>
          <a:p>
            <a:endParaRPr lang="ru-RU" sz="24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Знакомство граждан других государств с российской правовой системой, основными правами и обязанностями ;</a:t>
            </a:r>
          </a:p>
          <a:p>
            <a:pPr eaLnBrk="0" hangingPunct="0"/>
            <a:endParaRPr lang="ru-RU" sz="2400" dirty="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Calibri" pitchFamily="34" charset="0"/>
                <a:cs typeface="Times New Roman" pitchFamily="18" charset="0"/>
              </a:rPr>
              <a:t>Ознакомление </a:t>
            </a:r>
            <a:r>
              <a:rPr lang="ru-RU" sz="2400" dirty="0">
                <a:latin typeface="Calibri" pitchFamily="34" charset="0"/>
                <a:cs typeface="Times New Roman" pitchFamily="18" charset="0"/>
              </a:rPr>
              <a:t>иностранных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студентов с порядком получения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визы, вида на жительство,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российского гражданства,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особенностями их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правового статуса ;</a:t>
            </a:r>
          </a:p>
          <a:p>
            <a:pPr eaLnBrk="0" hangingPunct="0"/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Разъяснить иностранным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гражданам основные положения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семейного законодательства ;</a:t>
            </a:r>
            <a:endParaRPr lang="ru-RU" sz="2400" dirty="0">
              <a:cs typeface="Arial" charset="0"/>
            </a:endParaRPr>
          </a:p>
        </p:txBody>
      </p:sp>
    </p:spTree>
  </p:cSld>
  <p:clrMapOvr>
    <a:masterClrMapping/>
  </p:clrMapOvr>
  <p:transition advClick="0" advTm="2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Лариса Алексевна\Desktop\иномтранные студенты\картинки для презентации\contest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895600"/>
            <a:ext cx="43434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228600" y="228600"/>
            <a:ext cx="8077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Задачи:</a:t>
            </a:r>
          </a:p>
          <a:p>
            <a:pPr eaLnBrk="0" hangingPunct="0"/>
            <a:endParaRPr lang="ru-RU" sz="24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Рассказать иностранным </a:t>
            </a:r>
            <a:r>
              <a:rPr lang="ru-RU" sz="2400" dirty="0" smtClean="0">
                <a:latin typeface="Calibri" pitchFamily="34" charset="0"/>
                <a:cs typeface="Times New Roman" pitchFamily="18" charset="0"/>
              </a:rPr>
              <a:t>студентам, участникам проекта, о </a:t>
            </a:r>
            <a:r>
              <a:rPr lang="ru-RU" sz="2400" dirty="0">
                <a:latin typeface="Calibri" pitchFamily="34" charset="0"/>
                <a:cs typeface="Times New Roman" pitchFamily="18" charset="0"/>
              </a:rPr>
              <a:t>деятельности правоохранительных органов, занимающихся обеспечением  безопасности  иностранных граждан на территории России (ФСБ, МВД, ФМС, прокуратура РФ) ;</a:t>
            </a:r>
          </a:p>
          <a:p>
            <a:pPr eaLnBrk="0" hangingPunct="0"/>
            <a:endParaRPr lang="ru-RU" sz="2400" dirty="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Познакомить их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с системой высшего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Профессионального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образования в РФ ;</a:t>
            </a:r>
          </a:p>
        </p:txBody>
      </p:sp>
    </p:spTree>
  </p:cSld>
  <p:clrMapOvr>
    <a:masterClrMapping/>
  </p:clrMapOvr>
  <p:transition spd="slow" advClick="0" advTm="22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Лариса Алексевна\Desktop\Glob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2385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2"/>
          <p:cNvSpPr>
            <a:spLocks noChangeArrowheads="1"/>
          </p:cNvSpPr>
          <p:nvPr/>
        </p:nvSpPr>
        <p:spPr bwMode="auto">
          <a:xfrm>
            <a:off x="457200" y="304800"/>
            <a:ext cx="82296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Задачи:</a:t>
            </a:r>
          </a:p>
          <a:p>
            <a:pPr eaLnBrk="0" hangingPunct="0"/>
            <a:endParaRPr lang="ru-RU" sz="24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   Ознакомить иностранных студентов с особенностями трудоустройства, порядком заключения трудового договора</a:t>
            </a:r>
          </a:p>
          <a:p>
            <a:pPr eaLnBrk="0" hangingPunct="0"/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в Российской Федерации ;</a:t>
            </a:r>
          </a:p>
          <a:p>
            <a:pPr eaLnBrk="0" hangingPunct="0"/>
            <a:endParaRPr lang="ru-RU" sz="2400" dirty="0">
              <a:solidFill>
                <a:srgbClr val="08684E"/>
              </a:solidFill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   Проинформировать о порядке оформления сделок с недвижимостью ;</a:t>
            </a:r>
          </a:p>
          <a:p>
            <a:pPr eaLnBrk="0" hangingPunct="0"/>
            <a:endParaRPr lang="ru-RU" sz="2400" dirty="0">
              <a:solidFill>
                <a:srgbClr val="08684E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   Рассказать о системе</a:t>
            </a:r>
          </a:p>
          <a:p>
            <a:pPr eaLnBrk="0" hangingPunct="0"/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налогообложения в РФ ;</a:t>
            </a:r>
          </a:p>
          <a:p>
            <a:pPr eaLnBrk="0" hangingPunct="0"/>
            <a:endParaRPr lang="ru-RU" sz="2400" dirty="0">
              <a:solidFill>
                <a:srgbClr val="08684E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   Способствовать устранению </a:t>
            </a:r>
          </a:p>
          <a:p>
            <a:pPr eaLnBrk="0" hangingPunct="0">
              <a:buFont typeface="Arial" charset="0"/>
              <a:buNone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языкового барьера между</a:t>
            </a:r>
          </a:p>
          <a:p>
            <a:pPr eaLnBrk="0" hangingPunct="0">
              <a:buFont typeface="Arial" charset="0"/>
              <a:buNone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российскими и иностранными</a:t>
            </a:r>
          </a:p>
          <a:p>
            <a:pPr eaLnBrk="0" hangingPunct="0">
              <a:buFont typeface="Arial" charset="0"/>
              <a:buNone/>
            </a:pPr>
            <a:r>
              <a:rPr lang="ru-RU" sz="2400" dirty="0">
                <a:solidFill>
                  <a:srgbClr val="08684E"/>
                </a:solidFill>
                <a:latin typeface="Calibri" pitchFamily="34" charset="0"/>
                <a:cs typeface="Times New Roman" pitchFamily="18" charset="0"/>
              </a:rPr>
              <a:t>гражданами</a:t>
            </a:r>
            <a:r>
              <a:rPr lang="ru-RU" sz="2400" dirty="0">
                <a:solidFill>
                  <a:srgbClr val="08684E"/>
                </a:solidFill>
                <a:cs typeface="Arial" charset="0"/>
              </a:rPr>
              <a:t>.</a:t>
            </a:r>
          </a:p>
        </p:txBody>
      </p:sp>
    </p:spTree>
  </p:cSld>
  <p:clrMapOvr>
    <a:masterClrMapping/>
  </p:clrMapOvr>
  <p:transition spd="med" advClick="0" advTm="22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Лариса Алексевна\Desktop\icon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457200"/>
            <a:ext cx="609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57200" y="1676400"/>
            <a:ext cx="482123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7200" b="1" i="1" dirty="0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Условия</a:t>
            </a:r>
          </a:p>
          <a:p>
            <a:r>
              <a:rPr lang="ru-RU" sz="7200" b="1" i="1" dirty="0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реализации</a:t>
            </a:r>
          </a:p>
          <a:p>
            <a:r>
              <a:rPr lang="ru-RU" sz="7200" b="1" i="1" dirty="0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 проекта:</a:t>
            </a:r>
            <a:endParaRPr lang="ru-RU" sz="7200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Лариса Алексевна\Desktop\иномтранные студенты\картинки для презентации\IMG_1371-_580_petrosyan_alexan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4800"/>
            <a:ext cx="5943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381000" y="4656138"/>
            <a:ext cx="8305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457325" algn="l"/>
              </a:tabLst>
            </a:pPr>
            <a:r>
              <a:rPr lang="ru-RU" sz="4000" b="1" i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Общая характеристика</a:t>
            </a:r>
          </a:p>
          <a:p>
            <a:pPr algn="ctr">
              <a:tabLst>
                <a:tab pos="1457325" algn="l"/>
              </a:tabLst>
            </a:pPr>
            <a:r>
              <a:rPr lang="ru-RU" sz="4000" b="1" i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состава иностранных студентов,</a:t>
            </a:r>
          </a:p>
          <a:p>
            <a:pPr algn="ctr">
              <a:tabLst>
                <a:tab pos="1457325" algn="l"/>
              </a:tabLst>
            </a:pPr>
            <a:r>
              <a:rPr lang="ru-RU" sz="4000" b="1" i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 обучающихся в КГУ</a:t>
            </a:r>
            <a:endParaRPr lang="ru-RU" sz="4000" dirty="0">
              <a:solidFill>
                <a:schemeClr val="accent1"/>
              </a:solidFill>
              <a:cs typeface="Arial" charset="0"/>
            </a:endParaRPr>
          </a:p>
        </p:txBody>
      </p:sp>
    </p:spTree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85800" y="990600"/>
          <a:ext cx="8077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18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1"/>
            <a:ext cx="77127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	</a:t>
            </a:r>
          </a:p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Иностранные студенты КГУ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Всего: 109 человек</a:t>
            </a:r>
          </a:p>
          <a:p>
            <a:endParaRPr lang="ru-RU" sz="32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66800" y="762000"/>
          <a:ext cx="6858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Лариса Алексевна\Desktop\Bankoboev.Ru_-_фемид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2954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667000" y="1752600"/>
            <a:ext cx="4267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Constantia" pitchFamily="18" charset="0"/>
            </a:endParaRPr>
          </a:p>
          <a:p>
            <a:endParaRPr lang="ru-RU" dirty="0">
              <a:latin typeface="Constantia" pitchFamily="18" charset="0"/>
            </a:endParaRPr>
          </a:p>
          <a:p>
            <a:endParaRPr lang="ru-RU" dirty="0">
              <a:latin typeface="Constantia" pitchFamily="18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52400" y="5562600"/>
            <a:ext cx="8804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4000" dirty="0">
                <a:solidFill>
                  <a:srgbClr val="073259"/>
                </a:solidFill>
                <a:latin typeface="Calibri" pitchFamily="34" charset="0"/>
                <a:cs typeface="Times New Roman" pitchFamily="18" charset="0"/>
              </a:rPr>
              <a:t>Кафедра конституционного и</a:t>
            </a:r>
          </a:p>
          <a:p>
            <a:pPr algn="ctr" eaLnBrk="0" hangingPunct="0"/>
            <a:r>
              <a:rPr lang="ru-RU" sz="4000" dirty="0">
                <a:solidFill>
                  <a:srgbClr val="073259"/>
                </a:solidFill>
                <a:latin typeface="Calibri" pitchFamily="34" charset="0"/>
                <a:cs typeface="Times New Roman" pitchFamily="18" charset="0"/>
              </a:rPr>
              <a:t> административного права</a:t>
            </a:r>
            <a:endParaRPr lang="ru-RU" sz="4000" dirty="0">
              <a:solidFill>
                <a:srgbClr val="073259"/>
              </a:solidFill>
              <a:cs typeface="Arial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838200" y="228600"/>
            <a:ext cx="74771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54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Юридический факультет</a:t>
            </a:r>
            <a:endParaRPr lang="ru-RU" sz="5400" dirty="0">
              <a:solidFill>
                <a:srgbClr val="FFFF00"/>
              </a:solidFill>
              <a:cs typeface="Arial" charset="0"/>
            </a:endParaRPr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Диаграмма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685800"/>
            <a:ext cx="7010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9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Диаграмма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58674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5400" y="533400"/>
            <a:ext cx="662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СТУДЕНТЫ ИЗ ДАЛЬНЕГО ЗАРУБЕЖЬЯ  (ЧИСЛЕННОСТЬ)</a:t>
            </a:r>
            <a:endParaRPr lang="ru-RU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Лариса Алексевна\Desktop\иномтранные студенты\картинки для презентации\Drawn_wallpapers_Friendship_of_Peoples_013464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6781800" cy="5867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0" y="4114800"/>
            <a:ext cx="47686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Все флаги в </a:t>
            </a:r>
          </a:p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гости к нам!!!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66800" y="685800"/>
          <a:ext cx="7239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10000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66801" y="533574"/>
          <a:ext cx="7162800" cy="5787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0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217488"/>
            <a:ext cx="9144000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Этапы реализации :</a:t>
            </a:r>
          </a:p>
          <a:p>
            <a:endParaRPr lang="ru-RU" sz="24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Проведение анкетирования среди иностранных студентов КГУ, для выявления наиболее острых </a:t>
            </a:r>
            <a:r>
              <a:rPr lang="ru-RU" sz="2400" dirty="0" smtClean="0">
                <a:latin typeface="Calibri" pitchFamily="34" charset="0"/>
                <a:cs typeface="Times New Roman" pitchFamily="18" charset="0"/>
              </a:rPr>
              <a:t>правовых </a:t>
            </a:r>
            <a:r>
              <a:rPr lang="ru-RU" sz="2400" dirty="0">
                <a:latin typeface="Calibri" pitchFamily="34" charset="0"/>
                <a:cs typeface="Times New Roman" pitchFamily="18" charset="0"/>
              </a:rPr>
              <a:t>проблем.</a:t>
            </a:r>
          </a:p>
          <a:p>
            <a:pPr eaLnBrk="0" hangingPunct="0"/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Составление с учётом потребности аудитории плана занятий, согласование его с профессорско-преподавательским составом 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университета.</a:t>
            </a:r>
          </a:p>
          <a:p>
            <a:pPr eaLnBrk="0" hangingPunct="0"/>
            <a:endParaRPr lang="ru-RU" sz="2400" dirty="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Составление расписания занятий, с учётом занятости студентов-волонтёров и иностранных студентов.</a:t>
            </a:r>
          </a:p>
          <a:p>
            <a:pPr eaLnBrk="0" hangingPunct="0"/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Проведение тематических занятий с студентами-иностранцами;</a:t>
            </a:r>
          </a:p>
          <a:p>
            <a:pPr eaLnBrk="0" hangingPunct="0"/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Итоговое анкетирование студентов по окончанию прослушанного курса, с целью корректирования и совершенствования занятий.</a:t>
            </a:r>
          </a:p>
          <a:p>
            <a:pPr eaLnBrk="0" hangingPunct="0">
              <a:buFontTx/>
              <a:buChar char="•"/>
            </a:pPr>
            <a:endParaRPr lang="ru-RU" sz="240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Лариса Алексевна\Desktop\иномтранные студенты\картинки для презентации\124130004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81000" y="161925"/>
            <a:ext cx="83820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Организационные меры:</a:t>
            </a:r>
          </a:p>
          <a:p>
            <a:endParaRPr lang="ru-RU" sz="24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Проведение предварительного общего собрания иностранных студентов  КГУ;</a:t>
            </a:r>
          </a:p>
          <a:p>
            <a:pPr eaLnBrk="0" hangingPunct="0"/>
            <a:endParaRPr lang="ru-RU" sz="1400" dirty="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Написание и корректировка проектной работы;</a:t>
            </a:r>
          </a:p>
          <a:p>
            <a:pPr eaLnBrk="0" hangingPunct="0"/>
            <a:endParaRPr lang="ru-RU" sz="1400" dirty="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Согласование тематического плана занятий и методики проведения с кафедрами и деканатом юридического факультета, Управлением по воспитательной работе, </a:t>
            </a:r>
          </a:p>
          <a:p>
            <a:pPr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Международным отделом Курского государственного университета;</a:t>
            </a:r>
          </a:p>
          <a:p>
            <a:pPr eaLnBrk="0" hangingPunct="0"/>
            <a:endParaRPr lang="ru-RU" sz="1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Составление расписания занятий с учётом занятости студентов-волонтёров и иностранных студентов, а также нагрузкой преподавателей;</a:t>
            </a:r>
          </a:p>
          <a:p>
            <a:pPr eaLnBrk="0" hangingPunct="0"/>
            <a:endParaRPr lang="ru-RU" sz="1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Подготовка и проведение занятий.</a:t>
            </a:r>
          </a:p>
        </p:txBody>
      </p:sp>
    </p:spTree>
  </p:cSld>
  <p:clrMapOvr>
    <a:masterClrMapping/>
  </p:clrMapOvr>
  <p:transition spd="slow" advClick="0" advTm="2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Лариса Алексевна\Desktop\UN_Fla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38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1219200"/>
            <a:ext cx="434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СОДРУЖЕСТВУ 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ГРАЖДАН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 ИНОСТРАННЫХ 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ГОСУДАРСТВ 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–ЗЕЛЁНЫЙ СВЕТ!</a:t>
            </a:r>
          </a:p>
          <a:p>
            <a:endParaRPr lang="ru-RU" sz="40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838200"/>
            <a:ext cx="627126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sz="3200" b="1" i="1" dirty="0" smtClean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Тематический план занятий:</a:t>
            </a:r>
          </a:p>
          <a:p>
            <a:pPr eaLnBrk="0" hangingPunct="0"/>
            <a:endParaRPr lang="ru-RU" b="1" i="1" dirty="0" smtClean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/>
            <a:endParaRPr lang="ru-RU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600200"/>
            <a:ext cx="866192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«Здравствуй Россия» (знакомство с символикой РФ,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российской правовой системой, конституцией РФ);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Правовой статус иностранных граждан в РФ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(комментирование содержания ФЗ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«О статусе иностранных граждан в РФ», разъяснения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порядка получения визы, вида на жительство,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регистрации по месту пребывания);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Порядок и способы получения гражданства РФ,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порядок заключения брака иностранного гражданина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 гражданкой РФ, брачный контракт и договор в РФ;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Лариса Алексевна\Desktop\иномтранные студенты\картинки для презентации\xl_024e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5908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8534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4000" b="1" dirty="0" smtClean="0">
              <a:solidFill>
                <a:srgbClr val="FFFF00"/>
              </a:solidFill>
              <a:ea typeface="Times New Roman" pitchFamily="18" charset="0"/>
              <a:cs typeface="Arial" charset="0"/>
            </a:endParaRPr>
          </a:p>
          <a:p>
            <a:r>
              <a:rPr lang="ru-RU" sz="48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Проект: «</a:t>
            </a:r>
            <a:r>
              <a:rPr lang="en-US" sz="48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SALVE</a:t>
            </a:r>
            <a:r>
              <a:rPr lang="ru-RU" sz="48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»</a:t>
            </a:r>
            <a:r>
              <a:rPr lang="en-US" sz="20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или</a:t>
            </a:r>
          </a:p>
          <a:p>
            <a:r>
              <a:rPr lang="ru-RU" sz="32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«</a:t>
            </a:r>
            <a:r>
              <a:rPr lang="ru-RU" sz="2400" b="1" dirty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Правовая </a:t>
            </a:r>
            <a:r>
              <a:rPr lang="ru-RU" sz="24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социализация иностранных студентов</a:t>
            </a:r>
          </a:p>
          <a:p>
            <a:r>
              <a:rPr lang="ru-RU" sz="24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  Курской области»</a:t>
            </a:r>
            <a:endParaRPr lang="ru-RU" sz="2400" dirty="0">
              <a:solidFill>
                <a:srgbClr val="FFFF00"/>
              </a:solidFill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4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правовая социализация ин студентов\x_d5963a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76200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Прямоугольник 1"/>
          <p:cNvSpPr>
            <a:spLocks noChangeArrowheads="1"/>
          </p:cNvSpPr>
          <p:nvPr/>
        </p:nvSpPr>
        <p:spPr bwMode="auto">
          <a:xfrm>
            <a:off x="228600" y="304800"/>
            <a:ext cx="845820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Тематический план занятий:</a:t>
            </a:r>
          </a:p>
          <a:p>
            <a:pPr eaLnBrk="0" hangingPunct="0"/>
            <a:endParaRPr lang="ru-RU" sz="24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Иностранные граждане и  правоохранительные органы РФ (права и обязанности иностранных граждан в процессе взаимодействия с органами правопорядка РФ, порядок их обращения в органы МВД, ФСБ, прокуратуры РФ, знакомство иностранных граждан с наиболее актуальными для них статьями УК РФ, </a:t>
            </a:r>
            <a:r>
              <a:rPr lang="ru-RU" sz="2400" dirty="0" err="1">
                <a:latin typeface="Calibri" pitchFamily="34" charset="0"/>
                <a:cs typeface="Times New Roman" pitchFamily="18" charset="0"/>
              </a:rPr>
              <a:t>КоАП</a:t>
            </a:r>
            <a:r>
              <a:rPr lang="ru-RU" sz="2400" dirty="0">
                <a:latin typeface="Calibri" pitchFamily="34" charset="0"/>
                <a:cs typeface="Times New Roman" pitchFamily="18" charset="0"/>
              </a:rPr>
              <a:t> РФ);</a:t>
            </a:r>
          </a:p>
          <a:p>
            <a:pPr eaLnBrk="0" hangingPunct="0"/>
            <a:endParaRPr lang="ru-RU" sz="1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 Высшее профессиональное образование, преимущества «русского» диплома;</a:t>
            </a:r>
          </a:p>
          <a:p>
            <a:pPr eaLnBrk="0" hangingPunct="0"/>
            <a:endParaRPr lang="ru-RU" sz="1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Рынок недвижимости в РФ (нормативно-правовые акты, его регулирующие, порядок заключения сделок, формы договоров);</a:t>
            </a:r>
          </a:p>
          <a:p>
            <a:pPr eaLnBrk="0" hangingPunct="0"/>
            <a:endParaRPr lang="ru-RU" sz="1400" dirty="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Особенности трудоустройства иностранных граждан в </a:t>
            </a:r>
            <a:r>
              <a:rPr lang="ru-RU" sz="2400" dirty="0" smtClean="0">
                <a:latin typeface="Calibri" pitchFamily="34" charset="0"/>
                <a:cs typeface="Times New Roman" pitchFamily="18" charset="0"/>
              </a:rPr>
              <a:t>РФ.</a:t>
            </a:r>
            <a:endParaRPr lang="ru-RU" sz="240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Лариса Алексевна\Desktop\иномтранные студенты\картинки для презентации\Konandoil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14400"/>
            <a:ext cx="6120384" cy="53461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Лариса Алексевна\Desktop\фОТ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33400"/>
            <a:ext cx="43005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990600"/>
            <a:ext cx="4802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Вот та самая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цель,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 advClick="0" advTm="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Лариса Алексевна\Desktop\dipl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229600" cy="6248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5069" y="2971800"/>
            <a:ext cx="873893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ради которой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иностранцы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приезжают в Россию!!!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Лариса Алексевна\Desktop\letne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57200"/>
            <a:ext cx="731520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600" y="4495800"/>
            <a:ext cx="6603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Время реализации проекта –</a:t>
            </a:r>
          </a:p>
          <a:p>
            <a:r>
              <a:rPr lang="ru-RU" sz="3600" dirty="0" smtClean="0"/>
              <a:t> не ограничено</a:t>
            </a:r>
            <a:endParaRPr lang="ru-RU" sz="3600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Лариса Алексевна\Desktop\9cb3d18c141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667000"/>
            <a:ext cx="3810000" cy="37528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685800"/>
            <a:ext cx="64088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этап –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анкетирование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Лариса Алексевна\Desktop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9500" y="4211637"/>
            <a:ext cx="6718057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Результаты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анкетирования</a:t>
            </a:r>
          </a:p>
        </p:txBody>
      </p:sp>
    </p:spTree>
  </p:cSld>
  <p:clrMapOvr>
    <a:masterClrMapping/>
  </p:clrMapOvr>
  <p:transition spd="slow" advClick="0" advTm="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533400"/>
          <a:ext cx="7210425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14400" y="1066800"/>
          <a:ext cx="721042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0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847850"/>
          </a:xfrm>
        </p:spPr>
        <p:txBody>
          <a:bodyPr/>
          <a:lstStyle/>
          <a:p>
            <a:r>
              <a:rPr lang="ru-RU" sz="6600" dirty="0" smtClean="0"/>
              <a:t>		   ГВОЗДЕВ </a:t>
            </a:r>
            <a:br>
              <a:rPr lang="ru-RU" sz="6600" dirty="0" smtClean="0"/>
            </a:br>
            <a:r>
              <a:rPr lang="ru-RU" sz="6600" dirty="0" smtClean="0"/>
              <a:t>	</a:t>
            </a:r>
            <a:r>
              <a:rPr lang="ru-RU" dirty="0" smtClean="0"/>
              <a:t>ВЯЧЕСЛАВ ВИКТОРОВИЧ</a:t>
            </a:r>
            <a:endParaRPr lang="ru-RU" dirty="0"/>
          </a:p>
        </p:txBody>
      </p:sp>
      <p:pic>
        <p:nvPicPr>
          <p:cNvPr id="6146" name="Picture 2" descr="C:\Users\Лариса Алексевна\Desktop\иномтранные студенты\картинки для презентации\rek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286000"/>
            <a:ext cx="3200400" cy="4191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1" y="2590800"/>
            <a:ext cx="3809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Ректор КГУ- идейный </a:t>
            </a:r>
          </a:p>
          <a:p>
            <a:r>
              <a:rPr lang="ru-RU" sz="2800" dirty="0" smtClean="0"/>
              <a:t>вдохновитель</a:t>
            </a:r>
          </a:p>
          <a:p>
            <a:r>
              <a:rPr lang="ru-RU" sz="2800" dirty="0" smtClean="0"/>
              <a:t>проекта. </a:t>
            </a:r>
          </a:p>
          <a:p>
            <a:r>
              <a:rPr lang="ru-RU" sz="2800" dirty="0" smtClean="0"/>
              <a:t>Профессор, доктор филологических наук;</a:t>
            </a:r>
          </a:p>
          <a:p>
            <a:r>
              <a:rPr lang="ru-RU" sz="2800" dirty="0" smtClean="0"/>
              <a:t>член Общественной Палаты Курской области</a:t>
            </a:r>
            <a:endParaRPr lang="ru-RU" sz="2800" dirty="0"/>
          </a:p>
        </p:txBody>
      </p:sp>
    </p:spTree>
  </p:cSld>
  <p:clrMapOvr>
    <a:masterClrMapping/>
  </p:clrMapOvr>
  <p:transition advClick="0"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1009650"/>
          <a:ext cx="721042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17000">
    <p:blind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62000" y="914400"/>
          <a:ext cx="721042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3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381000"/>
          <a:ext cx="7210425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6000"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457200"/>
          <a:ext cx="7210425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25000">
    <p:checke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Лариса Алексевна\Desktop\иномтранные студенты\картинки для презентации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14400"/>
            <a:ext cx="7010400" cy="5410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76287" y="747712"/>
          <a:ext cx="7591425" cy="5362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9000">
    <p:comb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533400"/>
          <a:ext cx="7210425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45000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609600"/>
          <a:ext cx="7210425" cy="523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4000"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966787" y="1009650"/>
          <a:ext cx="721042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27000"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304800" y="98425"/>
            <a:ext cx="8077200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457325" algn="l"/>
              </a:tabLst>
            </a:pPr>
            <a:r>
              <a:rPr lang="ru-RU" sz="4000" b="1" i="1" dirty="0">
                <a:solidFill>
                  <a:srgbClr val="FF3300"/>
                </a:solidFill>
                <a:latin typeface="Constantia" pitchFamily="18" charset="0"/>
                <a:cs typeface="Times New Roman" pitchFamily="18" charset="0"/>
              </a:rPr>
              <a:t>Ожидаемые результаты реализации проекта:</a:t>
            </a:r>
          </a:p>
          <a:p>
            <a:pPr>
              <a:tabLst>
                <a:tab pos="1457325" algn="l"/>
              </a:tabLst>
            </a:pPr>
            <a:endParaRPr lang="ru-RU" sz="1600" b="1" i="1" dirty="0">
              <a:solidFill>
                <a:srgbClr val="FF3300"/>
              </a:solidFill>
              <a:latin typeface="Constantia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1457325" algn="l"/>
              </a:tabLst>
            </a:pPr>
            <a:r>
              <a:rPr lang="ru-RU" sz="28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  Налаживание дружественных взаимоотношений между российскими и иностранными студентами  в </a:t>
            </a:r>
            <a:r>
              <a:rPr lang="ru-RU" sz="2800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Курской области;</a:t>
            </a:r>
            <a:endParaRPr lang="ru-RU" sz="2800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1457325" algn="l"/>
              </a:tabLst>
            </a:pPr>
            <a:endParaRPr lang="ru-RU" sz="1400" dirty="0">
              <a:solidFill>
                <a:srgbClr val="FFFF00"/>
              </a:solidFill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1457325" algn="l"/>
              </a:tabLst>
            </a:pPr>
            <a:r>
              <a:rPr lang="ru-RU" sz="28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  Снижение криминогенной обстановки </a:t>
            </a:r>
          </a:p>
          <a:p>
            <a:pPr eaLnBrk="0" hangingPunct="0">
              <a:tabLst>
                <a:tab pos="1457325" algn="l"/>
              </a:tabLst>
            </a:pPr>
            <a:r>
              <a:rPr lang="ru-RU" sz="2800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в регионе, количества правонарушений с участием иностранных студентов;</a:t>
            </a:r>
            <a:endParaRPr lang="ru-RU" sz="2800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1457325" algn="l"/>
              </a:tabLst>
            </a:pPr>
            <a:endParaRPr lang="ru-RU" sz="1400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1457325" algn="l"/>
              </a:tabLst>
            </a:pPr>
            <a:r>
              <a:rPr lang="ru-RU" sz="28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  Повышение профессиональной подготовки </a:t>
            </a:r>
          </a:p>
          <a:p>
            <a:pPr eaLnBrk="0" hangingPunct="0">
              <a:tabLst>
                <a:tab pos="1457325" algn="l"/>
              </a:tabLst>
            </a:pPr>
            <a:r>
              <a:rPr lang="ru-RU" sz="2800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студентов;</a:t>
            </a:r>
            <a:endParaRPr lang="ru-RU" sz="2800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1457325" algn="l"/>
              </a:tabLst>
            </a:pPr>
            <a:endParaRPr lang="ru-RU" sz="1400" dirty="0">
              <a:solidFill>
                <a:srgbClr val="FFFF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1457325" algn="l"/>
              </a:tabLst>
            </a:pPr>
            <a:r>
              <a:rPr lang="ru-RU" sz="28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  Разработка концепции экспорта образовательных </a:t>
            </a:r>
            <a:r>
              <a:rPr lang="ru-RU" sz="2800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услуг;</a:t>
            </a:r>
            <a:endParaRPr lang="ru-RU" sz="2800" dirty="0">
              <a:solidFill>
                <a:srgbClr val="FFFF00"/>
              </a:solidFill>
              <a:cs typeface="Arial" charset="0"/>
            </a:endParaRPr>
          </a:p>
        </p:txBody>
      </p:sp>
    </p:spTree>
  </p:cSld>
  <p:clrMapOvr>
    <a:masterClrMapping/>
  </p:clrMapOvr>
  <p:transition spd="slow" advClick="0" advTm="3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7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675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иришка\мои фотки\посвещение\DSC006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3964698" cy="5715000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46367" y="685800"/>
            <a:ext cx="46976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Захаров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Владимир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икторович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4191000"/>
            <a:ext cx="3195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Декан </a:t>
            </a:r>
          </a:p>
          <a:p>
            <a:r>
              <a:rPr lang="ru-RU" sz="3200" dirty="0" smtClean="0"/>
              <a:t>юридического </a:t>
            </a:r>
          </a:p>
          <a:p>
            <a:r>
              <a:rPr lang="ru-RU" sz="3200" dirty="0" smtClean="0"/>
              <a:t>Факультета КГУ</a:t>
            </a:r>
            <a:endParaRPr lang="ru-RU" sz="3200" dirty="0"/>
          </a:p>
        </p:txBody>
      </p:sp>
    </p:spTree>
  </p:cSld>
  <p:clrMapOvr>
    <a:masterClrMapping/>
  </p:clrMapOvr>
  <p:transition spd="med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muchmp3.ru]Цветы-Мы_желаем_счастья_вам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19400" y="4919008"/>
            <a:ext cx="576266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i="1" dirty="0" smtClean="0">
                <a:ln/>
                <a:solidFill>
                  <a:schemeClr val="accent3"/>
                </a:solidFill>
              </a:rPr>
              <a:t>Мы желаем </a:t>
            </a:r>
          </a:p>
          <a:p>
            <a:pPr algn="ctr"/>
            <a:r>
              <a:rPr lang="ru-RU" sz="6000" b="1" i="1" dirty="0" smtClean="0">
                <a:ln/>
                <a:solidFill>
                  <a:schemeClr val="accent3"/>
                </a:solidFill>
              </a:rPr>
              <a:t>счастья Вам!!</a:t>
            </a:r>
            <a:endParaRPr lang="ru-RU" sz="6000" b="1" i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advClick="0"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304800"/>
            <a:ext cx="58813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Куратор проекта</a:t>
            </a:r>
          </a:p>
        </p:txBody>
      </p:sp>
      <p:pic>
        <p:nvPicPr>
          <p:cNvPr id="3" name="Рисунок 2" descr="Борисов Андрей Марксович.JPG"/>
          <p:cNvPicPr>
            <a:picLocks noChangeAspect="1"/>
          </p:cNvPicPr>
          <p:nvPr/>
        </p:nvPicPr>
        <p:blipFill>
          <a:blip r:embed="rId2" cstate="print"/>
          <a:srcRect t="-1389"/>
          <a:stretch>
            <a:fillRect/>
          </a:stretch>
        </p:blipFill>
        <p:spPr>
          <a:xfrm>
            <a:off x="228600" y="1143000"/>
            <a:ext cx="4114800" cy="5562600"/>
          </a:xfrm>
          <a:prstGeom prst="round2Diag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00600" y="2826127"/>
            <a:ext cx="4343400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Кандидат</a:t>
            </a:r>
          </a:p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исторических наук</a:t>
            </a:r>
          </a:p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Старший преподаватель кафедры</a:t>
            </a:r>
          </a:p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Конституционного и</a:t>
            </a:r>
          </a:p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Административного права</a:t>
            </a:r>
            <a:endParaRPr lang="ru-RU" sz="3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6800" y="1295400"/>
            <a:ext cx="77724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Борисов Андрей </a:t>
            </a:r>
            <a:r>
              <a:rPr lang="ru-RU" sz="3200" b="1" spc="50" dirty="0" err="1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Марксович</a:t>
            </a:r>
            <a:endParaRPr lang="ru-RU" sz="3200" b="1" spc="50" dirty="0" smtClean="0">
              <a:ln w="1143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Разработчики проекта</a:t>
            </a:r>
          </a:p>
        </p:txBody>
      </p:sp>
      <p:pic>
        <p:nvPicPr>
          <p:cNvPr id="18434" name="Picture 1" descr="C:\Users\Лариса Алексевна\Desktop\иномтранные студенты\картинки для презентации\39491097_student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2860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52400" y="2514600"/>
            <a:ext cx="28956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 dirty="0">
                <a:latin typeface="Constantia" pitchFamily="18" charset="0"/>
              </a:rPr>
              <a:t>Волонтёры </a:t>
            </a:r>
          </a:p>
          <a:p>
            <a:endParaRPr lang="ru-RU" sz="3600" b="1" i="1" dirty="0">
              <a:latin typeface="Constantia" pitchFamily="18" charset="0"/>
            </a:endParaRPr>
          </a:p>
          <a:p>
            <a:r>
              <a:rPr lang="ru-RU" sz="2800" b="1" i="1" dirty="0">
                <a:latin typeface="Constantia" pitchFamily="18" charset="0"/>
              </a:rPr>
              <a:t>(студенты </a:t>
            </a:r>
          </a:p>
          <a:p>
            <a:r>
              <a:rPr lang="ru-RU" sz="2800" b="1" i="1" dirty="0">
                <a:latin typeface="Constantia" pitchFamily="18" charset="0"/>
              </a:rPr>
              <a:t>3 курса</a:t>
            </a:r>
          </a:p>
          <a:p>
            <a:r>
              <a:rPr lang="ru-RU" sz="2800" b="1" i="1" dirty="0">
                <a:latin typeface="Constantia" pitchFamily="18" charset="0"/>
              </a:rPr>
              <a:t>юридического </a:t>
            </a:r>
          </a:p>
          <a:p>
            <a:r>
              <a:rPr lang="ru-RU" sz="2800" b="1" i="1" dirty="0">
                <a:latin typeface="Constantia" pitchFamily="18" charset="0"/>
              </a:rPr>
              <a:t>факультета КГУ)</a:t>
            </a:r>
          </a:p>
          <a:p>
            <a:endParaRPr lang="ru-RU" sz="2800" b="1" i="1" u="sng" dirty="0">
              <a:latin typeface="Constantia" pitchFamily="18" charset="0"/>
            </a:endParaRPr>
          </a:p>
        </p:txBody>
      </p:sp>
    </p:spTree>
  </p:cSld>
  <p:clrMapOvr>
    <a:masterClrMapping/>
  </p:clrMapOvr>
  <p:transition advClick="0" advTm="7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4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Лариса Алексевна\Desktop\опять карти\CIMG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457700" cy="6019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55962" y="1036637"/>
            <a:ext cx="529696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Ткачёва Ирина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2438400"/>
            <a:ext cx="4343400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latin typeface="+mn-lt"/>
              </a:rPr>
              <a:t>Подпроект</a:t>
            </a:r>
            <a:r>
              <a:rPr lang="ru-RU" sz="3200" dirty="0" smtClean="0">
                <a:latin typeface="+mn-lt"/>
              </a:rPr>
              <a:t> «Здравствуй, Россия!» (знакомство с символикой РФ, российской правовой системой, конституцией РФ)</a:t>
            </a:r>
            <a:endParaRPr lang="ru-RU" sz="3200" dirty="0">
              <a:latin typeface="+mn-lt"/>
            </a:endParaRPr>
          </a:p>
        </p:txBody>
      </p:sp>
    </p:spTree>
  </p:cSld>
  <p:clrMapOvr>
    <a:masterClrMapping/>
  </p:clrMapOvr>
  <p:transition advClick="0" advTm="3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Лариса Алексевна\Desktop\наши фотки\x_f7934f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57200"/>
            <a:ext cx="4160838" cy="5943600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1143000" y="838200"/>
            <a:ext cx="636498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Фатеев Сергей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495300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+mn-lt"/>
              </a:rPr>
              <a:t>Подпроект</a:t>
            </a:r>
            <a:r>
              <a:rPr lang="ru-RU" sz="2800" dirty="0" smtClean="0">
                <a:latin typeface="+mn-lt"/>
              </a:rPr>
              <a:t> «Иностранные граждане и  правоохранительные органы РФ»</a:t>
            </a:r>
            <a:endParaRPr lang="ru-RU" sz="2800" dirty="0">
              <a:latin typeface="+mn-lt"/>
            </a:endParaRPr>
          </a:p>
        </p:txBody>
      </p:sp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1 Microsoft Office PowerPoint5323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 Microsoft Office PowerPoint5323</Template>
  <TotalTime>27</TotalTime>
  <Words>976</Words>
  <PresentationFormat>Экран (4:3)</PresentationFormat>
  <Paragraphs>214</Paragraphs>
  <Slides>50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Презентация1 Microsoft Office PowerPoint5323</vt:lpstr>
      <vt:lpstr>Слайд 1</vt:lpstr>
      <vt:lpstr>Слайд 2</vt:lpstr>
      <vt:lpstr>Слайд 3</vt:lpstr>
      <vt:lpstr>     ГВОЗДЕВ   ВЯЧЕСЛАВ ВИКТОРОВИЧ</vt:lpstr>
      <vt:lpstr>Слайд 5</vt:lpstr>
      <vt:lpstr>Слайд 6</vt:lpstr>
      <vt:lpstr>Разработчики проекта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Оля</cp:lastModifiedBy>
  <cp:revision>4</cp:revision>
  <dcterms:created xsi:type="dcterms:W3CDTF">2010-06-17T06:40:51Z</dcterms:created>
  <dcterms:modified xsi:type="dcterms:W3CDTF">2010-06-17T07:09:57Z</dcterms:modified>
</cp:coreProperties>
</file>